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256" r:id="rId2"/>
    <p:sldId id="302" r:id="rId3"/>
    <p:sldId id="303" r:id="rId4"/>
    <p:sldId id="304" r:id="rId5"/>
    <p:sldId id="305" r:id="rId6"/>
    <p:sldId id="307" r:id="rId7"/>
    <p:sldId id="296" r:id="rId8"/>
    <p:sldId id="300" r:id="rId9"/>
    <p:sldId id="297" r:id="rId10"/>
    <p:sldId id="298" r:id="rId11"/>
    <p:sldId id="327" r:id="rId12"/>
    <p:sldId id="308" r:id="rId13"/>
    <p:sldId id="318" r:id="rId14"/>
    <p:sldId id="320" r:id="rId15"/>
    <p:sldId id="301" r:id="rId16"/>
    <p:sldId id="310" r:id="rId17"/>
    <p:sldId id="309" r:id="rId18"/>
    <p:sldId id="313" r:id="rId19"/>
    <p:sldId id="314" r:id="rId20"/>
    <p:sldId id="311" r:id="rId21"/>
    <p:sldId id="326" r:id="rId22"/>
    <p:sldId id="323" r:id="rId23"/>
    <p:sldId id="328" r:id="rId24"/>
    <p:sldId id="333" r:id="rId25"/>
    <p:sldId id="315" r:id="rId26"/>
    <p:sldId id="321" r:id="rId27"/>
    <p:sldId id="316" r:id="rId28"/>
    <p:sldId id="322" r:id="rId29"/>
    <p:sldId id="317" r:id="rId30"/>
    <p:sldId id="335" r:id="rId31"/>
    <p:sldId id="344" r:id="rId32"/>
    <p:sldId id="345" r:id="rId33"/>
    <p:sldId id="325" r:id="rId34"/>
    <p:sldId id="330" r:id="rId35"/>
    <p:sldId id="329" r:id="rId36"/>
    <p:sldId id="336" r:id="rId37"/>
    <p:sldId id="347" r:id="rId38"/>
    <p:sldId id="331" r:id="rId39"/>
    <p:sldId id="337" r:id="rId40"/>
    <p:sldId id="338" r:id="rId41"/>
    <p:sldId id="343" r:id="rId42"/>
    <p:sldId id="339" r:id="rId43"/>
    <p:sldId id="341" r:id="rId44"/>
    <p:sldId id="342" r:id="rId45"/>
    <p:sldId id="348" r:id="rId46"/>
    <p:sldId id="349" r:id="rId47"/>
    <p:sldId id="350" r:id="rId48"/>
    <p:sldId id="351" r:id="rId49"/>
    <p:sldId id="352" r:id="rId50"/>
    <p:sldId id="346" r:id="rId51"/>
    <p:sldId id="299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CC66"/>
    <a:srgbClr val="E9E9E9"/>
    <a:srgbClr val="FF0000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627" autoAdjust="0"/>
  </p:normalViewPr>
  <p:slideViewPr>
    <p:cSldViewPr>
      <p:cViewPr varScale="1">
        <p:scale>
          <a:sx n="101" d="100"/>
          <a:sy n="101" d="100"/>
        </p:scale>
        <p:origin x="-7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Quench Analysis for the Project VALENTINE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The material contained in this report is property of Oxford Instruments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266047-52FF-0B40-A6C0-BC4BF7226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26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66800" y="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Quench Analysis for the Project VALENTINE</a:t>
            </a:r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106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material contained in this report is property of Oxford Instruments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19800" y="861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00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EC5A6F1-24B3-7E4B-B7BB-695C51B1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046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Quench Analysis for the Project VALENTINE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material contained in this report is property of Oxford Instruments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0FDF4-3684-AC45-A53D-9C3424943C5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ader Placeholder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Quench Analysis for the Project VALENTINE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material contained in this report is property of Oxford Instruments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195B51-0F9B-2A46-B74F-251A324755A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0"/>
            <a:ext cx="143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990600"/>
            <a:ext cx="7467600" cy="114300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2484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1752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19800" y="62484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593C5-6200-8D4A-8999-8CF2C9E1D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3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22B37-4710-3549-A37A-41F0F5C0D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3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18478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53911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BEB05-AD3F-0C49-90EB-FC4862BDB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6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7512496" cy="7521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7512496" cy="50432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F9129-ABD6-BE42-B511-66C293CED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4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C6C3C-7520-184C-BE82-9F741FB58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9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3672408" cy="50432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23928" y="1052736"/>
            <a:ext cx="3696072" cy="50432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59BF9-C4A6-6948-B5A8-4DBAD0BBD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3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EF345-1B29-CB45-8AA9-7DF5BEDAF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7512496" cy="7521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DF6F4-56F9-9246-812C-C7A362D8C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9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6885C-8724-954D-9F05-EDAADCAC7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5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39F22-188C-B24D-A5C1-E3137D29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1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1EC2D-AA04-D44E-B012-D12F54A75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3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228600"/>
            <a:ext cx="75120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052513"/>
            <a:ext cx="7512050" cy="504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2484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8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D534ABA-AFD8-904D-A44D-4D0E9D570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84" name="Picture 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0"/>
            <a:ext cx="143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©"/>
        <a:defRPr sz="2800" i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©"/>
        <a:defRPr sz="24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©"/>
        <a:defRPr sz="2000"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©"/>
        <a:defRPr sz="1800" 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©"/>
        <a:defRPr sz="1800" i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©"/>
        <a:defRPr sz="2000" 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©"/>
        <a:defRPr sz="2000" 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©"/>
        <a:defRPr sz="2000" 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©"/>
        <a:defRPr sz="20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gif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g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82.jp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5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1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476672"/>
            <a:ext cx="7539608" cy="272643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400" dirty="0" smtClean="0">
                <a:cs typeface="+mj-cs"/>
              </a:rPr>
              <a:t>Thermal, hydraulic and electromagnetic modeling </a:t>
            </a:r>
            <a:br>
              <a:rPr lang="en-US" sz="4400" dirty="0" smtClean="0">
                <a:cs typeface="+mj-cs"/>
              </a:rPr>
            </a:br>
            <a:r>
              <a:rPr lang="en-US" sz="4400" dirty="0" smtClean="0">
                <a:cs typeface="+mj-cs"/>
              </a:rPr>
              <a:t>of superconducting magnet systems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248400" cy="21350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Luca.Bottura @cern.ch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International Conference on Magnet Technology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July 14 – 19, 2013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The Westin Copley Place</a:t>
            </a: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Boston, MA USA </a:t>
            </a:r>
          </a:p>
        </p:txBody>
      </p:sp>
      <p:pic>
        <p:nvPicPr>
          <p:cNvPr id="5" name="Picture 4" descr="Screen Shot 2013-06-16 at 3.19.3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33"/>
          <a:stretch/>
        </p:blipFill>
        <p:spPr>
          <a:xfrm>
            <a:off x="2627784" y="4797152"/>
            <a:ext cx="2016224" cy="1469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Seminal work of V. Arp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/>
              <a:t>A complete and exact set of equations for a 1-D flow of a compressible fluid (helium) in </a:t>
            </a:r>
            <a:r>
              <a:rPr lang="en-US" b="1">
                <a:solidFill>
                  <a:srgbClr val="FF0000"/>
                </a:solidFill>
              </a:rPr>
              <a:t>non-conservative </a:t>
            </a:r>
            <a:r>
              <a:rPr lang="en-US"/>
              <a:t>form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912" y="3645024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V.D. Arp, </a:t>
            </a:r>
            <a:r>
              <a:rPr lang="en-US" sz="1600" i="1"/>
              <a:t>Stability and Thermal Quenches in Force-Cooled Superconducting Cables</a:t>
            </a:r>
            <a:r>
              <a:rPr lang="en-US" sz="1600"/>
              <a:t>, 1980 Superconducting MHD Magnet Design Conference, MIT, pp. 142-157, 1980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414908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V.D. Arp, </a:t>
            </a:r>
            <a:r>
              <a:rPr lang="en-US" sz="1600" i="1"/>
              <a:t>Forced Flow, Single-Phase Helium Cooling Systems</a:t>
            </a:r>
            <a:r>
              <a:rPr lang="en-US" sz="1600"/>
              <a:t>, Adv. Cryo. Eng.ng, 17, pp. 342-351, 1972</a:t>
            </a:r>
          </a:p>
        </p:txBody>
      </p:sp>
      <p:pic>
        <p:nvPicPr>
          <p:cNvPr id="13" name="Picture 12" descr="Screen Shot 2013-07-11 at 1.47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323528" y="2348880"/>
            <a:ext cx="3024336" cy="18194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504" y="580526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V.D. Arp, </a:t>
            </a:r>
            <a:r>
              <a:rPr lang="en-US" sz="1600" i="1"/>
              <a:t>Thermodynamics of Single-Phase One Dimensional Fluid Flow</a:t>
            </a:r>
            <a:r>
              <a:rPr lang="en-US" sz="1600"/>
              <a:t>, Cryogenics, 15, 285, 1975</a:t>
            </a:r>
          </a:p>
        </p:txBody>
      </p:sp>
      <p:pic>
        <p:nvPicPr>
          <p:cNvPr id="15" name="Picture 14" descr="Screen Shot 2013-07-11 at 1.51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085184"/>
            <a:ext cx="2393410" cy="720080"/>
          </a:xfrm>
          <a:prstGeom prst="rect">
            <a:avLst/>
          </a:prstGeom>
        </p:spPr>
      </p:pic>
      <p:pic>
        <p:nvPicPr>
          <p:cNvPr id="16" name="Picture 15" descr="Screen Shot 2013-07-11 at 1.53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3068959"/>
            <a:ext cx="4270925" cy="611929"/>
          </a:xfrm>
          <a:prstGeom prst="rect">
            <a:avLst/>
          </a:prstGeom>
        </p:spPr>
      </p:pic>
      <p:pic>
        <p:nvPicPr>
          <p:cNvPr id="17" name="Picture 16" descr="Screen Shot 2013-07-11 at 1.53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61" y="1916832"/>
            <a:ext cx="2527349" cy="565824"/>
          </a:xfrm>
          <a:prstGeom prst="rect">
            <a:avLst/>
          </a:prstGeom>
        </p:spPr>
      </p:pic>
      <p:pic>
        <p:nvPicPr>
          <p:cNvPr id="18" name="Picture 17" descr="Screen Shot 2013-07-11 at 1.53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76" y="2492895"/>
            <a:ext cx="3793118" cy="620311"/>
          </a:xfrm>
          <a:prstGeom prst="rect">
            <a:avLst/>
          </a:prstGeom>
        </p:spPr>
      </p:pic>
      <p:pic>
        <p:nvPicPr>
          <p:cNvPr id="19" name="Picture 18" descr="Screen Shot 2013-07-11 at 2.04.2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3668575" y="4862156"/>
            <a:ext cx="2265953" cy="19122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12160" y="4790148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Quench initiation and propagation in a force-flow cooled conductor  </a:t>
            </a:r>
          </a:p>
        </p:txBody>
      </p:sp>
    </p:spTree>
    <p:extLst>
      <p:ext uri="{BB962C8B-B14F-4D97-AF65-F5344CB8AC3E}">
        <p14:creationId xmlns:p14="http://schemas.microsoft.com/office/powerpoint/2010/main" val="98458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CFL 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CFL condition for stability </a:t>
            </a:r>
            <a:r>
              <a:rPr lang="en-US" sz="1600"/>
              <a:t>(Courant, Friedrichs, Lewy, 1928)</a:t>
            </a: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1600"/>
          </a:p>
          <a:p>
            <a:r>
              <a:rPr lang="en-US" sz="2400"/>
              <a:t>Can be grossly violated by using p as primary variable, still maintaining a physical solution </a:t>
            </a:r>
            <a:r>
              <a:rPr lang="en-US" sz="1200"/>
              <a:t>(albeit inaccurate at the CFL time scale)</a:t>
            </a:r>
          </a:p>
        </p:txBody>
      </p:sp>
      <p:pic>
        <p:nvPicPr>
          <p:cNvPr id="4" name="Picture 3" descr="Screen Shot 2013-07-12 at 9.0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538"/>
            <a:ext cx="1541004" cy="1104184"/>
          </a:xfrm>
          <a:prstGeom prst="rect">
            <a:avLst/>
          </a:prstGeom>
        </p:spPr>
      </p:pic>
      <p:pic>
        <p:nvPicPr>
          <p:cNvPr id="5" name="Picture 4" descr="Screen Shot 2013-07-12 at 9.1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134013" cy="1474815"/>
          </a:xfrm>
          <a:prstGeom prst="rect">
            <a:avLst/>
          </a:prstGeom>
        </p:spPr>
      </p:pic>
      <p:pic>
        <p:nvPicPr>
          <p:cNvPr id="6" name="Picture 5" descr="Screen Shot 2013-07-12 at 9.10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44" y="1556792"/>
            <a:ext cx="1440160" cy="1493303"/>
          </a:xfrm>
          <a:prstGeom prst="rect">
            <a:avLst/>
          </a:prstGeom>
        </p:spPr>
      </p:pic>
      <p:pic>
        <p:nvPicPr>
          <p:cNvPr id="7" name="Picture 6" descr="Screen Shot 2013-07-12 at 9.12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3"/>
            <a:ext cx="2592288" cy="1520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1556792"/>
            <a:ext cx="823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CFL &gt;1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7056" y="1556792"/>
            <a:ext cx="779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CFL&lt;1</a:t>
            </a:r>
          </a:p>
        </p:txBody>
      </p:sp>
      <p:pic>
        <p:nvPicPr>
          <p:cNvPr id="11" name="Picture 10" descr="CFL=0.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05066"/>
            <a:ext cx="3590256" cy="1196752"/>
          </a:xfrm>
          <a:prstGeom prst="rect">
            <a:avLst/>
          </a:prstGeom>
        </p:spPr>
      </p:pic>
      <p:pic>
        <p:nvPicPr>
          <p:cNvPr id="12" name="Picture 11" descr="CFL=1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98690"/>
            <a:ext cx="3456384" cy="11826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95736" y="4581130"/>
            <a:ext cx="1028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CFL = 0.1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3728" y="5742800"/>
            <a:ext cx="1182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CFL = 1000</a:t>
            </a:r>
          </a:p>
        </p:txBody>
      </p:sp>
      <p:grpSp>
        <p:nvGrpSpPr>
          <p:cNvPr id="18" name="Group 17"/>
          <p:cNvGrpSpPr/>
          <p:nvPr/>
        </p:nvGrpSpPr>
        <p:grpSpPr>
          <a:xfrm rot="1503770">
            <a:off x="4264673" y="4101035"/>
            <a:ext cx="2839672" cy="1559991"/>
            <a:chOff x="4349864" y="4533305"/>
            <a:chExt cx="2839672" cy="1559991"/>
          </a:xfrm>
        </p:grpSpPr>
        <p:sp>
          <p:nvSpPr>
            <p:cNvPr id="17" name="Can 16"/>
            <p:cNvSpPr/>
            <p:nvPr/>
          </p:nvSpPr>
          <p:spPr bwMode="auto">
            <a:xfrm rot="14101758">
              <a:off x="5240844" y="3642325"/>
              <a:ext cx="1057712" cy="2839672"/>
            </a:xfrm>
            <a:prstGeom prst="can">
              <a:avLst>
                <a:gd name="adj" fmla="val 93017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40000"/>
                    <a:lumOff val="60000"/>
                  </a:schemeClr>
                </a:gs>
                <a:gs pos="31000">
                  <a:schemeClr val="accent6"/>
                </a:gs>
                <a:gs pos="45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15" name="Picture 14" descr="i_news_5_1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1" b="95694" l="5440" r="505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1" t="2264" r="49227" b="4534"/>
            <a:stretch/>
          </p:blipFill>
          <p:spPr>
            <a:xfrm>
              <a:off x="4499992" y="5054788"/>
              <a:ext cx="1045682" cy="103850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94857" y="5157194"/>
            <a:ext cx="216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D</a:t>
            </a:r>
            <a:r>
              <a:rPr lang="en-US"/>
              <a:t>t</a:t>
            </a:r>
            <a:r>
              <a:rPr lang="en-US" baseline="-25000"/>
              <a:t>CFL</a:t>
            </a:r>
            <a:r>
              <a:rPr lang="en-US" baseline="-50000"/>
              <a:t>trans</a:t>
            </a:r>
            <a:r>
              <a:rPr lang="en-US"/>
              <a:t> ≈ 10</a:t>
            </a:r>
            <a:r>
              <a:rPr lang="en-US">
                <a:latin typeface="Symbol" charset="2"/>
                <a:cs typeface="Symbol" charset="2"/>
              </a:rPr>
              <a:t>m</a:t>
            </a:r>
            <a:r>
              <a:rPr lang="en-US"/>
              <a:t>s</a:t>
            </a:r>
          </a:p>
        </p:txBody>
      </p:sp>
      <p:sp>
        <p:nvSpPr>
          <p:cNvPr id="22" name="Freeform 21"/>
          <p:cNvSpPr/>
          <p:nvPr/>
        </p:nvSpPr>
        <p:spPr>
          <a:xfrm>
            <a:off x="4572000" y="4509122"/>
            <a:ext cx="288032" cy="288032"/>
          </a:xfrm>
          <a:custGeom>
            <a:avLst/>
            <a:gdLst>
              <a:gd name="connsiteX0" fmla="*/ 81164 w 747914"/>
              <a:gd name="connsiteY0" fmla="*/ 0 h 615950"/>
              <a:gd name="connsiteX1" fmla="*/ 119264 w 747914"/>
              <a:gd name="connsiteY1" fmla="*/ 76200 h 615950"/>
              <a:gd name="connsiteX2" fmla="*/ 11314 w 747914"/>
              <a:gd name="connsiteY2" fmla="*/ 196850 h 615950"/>
              <a:gd name="connsiteX3" fmla="*/ 436764 w 747914"/>
              <a:gd name="connsiteY3" fmla="*/ 139700 h 615950"/>
              <a:gd name="connsiteX4" fmla="*/ 195464 w 747914"/>
              <a:gd name="connsiteY4" fmla="*/ 400050 h 615950"/>
              <a:gd name="connsiteX5" fmla="*/ 589164 w 747914"/>
              <a:gd name="connsiteY5" fmla="*/ 330200 h 615950"/>
              <a:gd name="connsiteX6" fmla="*/ 354214 w 747914"/>
              <a:gd name="connsiteY6" fmla="*/ 552450 h 615950"/>
              <a:gd name="connsiteX7" fmla="*/ 620914 w 747914"/>
              <a:gd name="connsiteY7" fmla="*/ 488950 h 615950"/>
              <a:gd name="connsiteX8" fmla="*/ 747914 w 747914"/>
              <a:gd name="connsiteY8" fmla="*/ 61595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914" h="615950">
                <a:moveTo>
                  <a:pt x="81164" y="0"/>
                </a:moveTo>
                <a:cubicBezTo>
                  <a:pt x="106035" y="21696"/>
                  <a:pt x="130906" y="43392"/>
                  <a:pt x="119264" y="76200"/>
                </a:cubicBezTo>
                <a:cubicBezTo>
                  <a:pt x="107622" y="109008"/>
                  <a:pt x="-41603" y="186267"/>
                  <a:pt x="11314" y="196850"/>
                </a:cubicBezTo>
                <a:cubicBezTo>
                  <a:pt x="64231" y="207433"/>
                  <a:pt x="406072" y="105833"/>
                  <a:pt x="436764" y="139700"/>
                </a:cubicBezTo>
                <a:cubicBezTo>
                  <a:pt x="467456" y="173567"/>
                  <a:pt x="170064" y="368300"/>
                  <a:pt x="195464" y="400050"/>
                </a:cubicBezTo>
                <a:cubicBezTo>
                  <a:pt x="220864" y="431800"/>
                  <a:pt x="562706" y="304800"/>
                  <a:pt x="589164" y="330200"/>
                </a:cubicBezTo>
                <a:cubicBezTo>
                  <a:pt x="615622" y="355600"/>
                  <a:pt x="348922" y="525992"/>
                  <a:pt x="354214" y="552450"/>
                </a:cubicBezTo>
                <a:cubicBezTo>
                  <a:pt x="359506" y="578908"/>
                  <a:pt x="555297" y="478367"/>
                  <a:pt x="620914" y="488950"/>
                </a:cubicBezTo>
                <a:cubicBezTo>
                  <a:pt x="686531" y="499533"/>
                  <a:pt x="747914" y="615950"/>
                  <a:pt x="747914" y="61595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933058"/>
            <a:ext cx="987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CFL</a:t>
            </a:r>
            <a:r>
              <a:rPr lang="en-US" sz="2000" baseline="-25000">
                <a:solidFill>
                  <a:srgbClr val="FF0000"/>
                </a:solidFill>
              </a:rPr>
              <a:t>trans</a:t>
            </a:r>
          </a:p>
        </p:txBody>
      </p:sp>
      <p:sp>
        <p:nvSpPr>
          <p:cNvPr id="24" name="Freeform 23"/>
          <p:cNvSpPr/>
          <p:nvPr/>
        </p:nvSpPr>
        <p:spPr>
          <a:xfrm rot="16385141">
            <a:off x="6247861" y="4029114"/>
            <a:ext cx="392696" cy="1276858"/>
          </a:xfrm>
          <a:custGeom>
            <a:avLst/>
            <a:gdLst>
              <a:gd name="connsiteX0" fmla="*/ 81164 w 747914"/>
              <a:gd name="connsiteY0" fmla="*/ 0 h 615950"/>
              <a:gd name="connsiteX1" fmla="*/ 119264 w 747914"/>
              <a:gd name="connsiteY1" fmla="*/ 76200 h 615950"/>
              <a:gd name="connsiteX2" fmla="*/ 11314 w 747914"/>
              <a:gd name="connsiteY2" fmla="*/ 196850 h 615950"/>
              <a:gd name="connsiteX3" fmla="*/ 436764 w 747914"/>
              <a:gd name="connsiteY3" fmla="*/ 139700 h 615950"/>
              <a:gd name="connsiteX4" fmla="*/ 195464 w 747914"/>
              <a:gd name="connsiteY4" fmla="*/ 400050 h 615950"/>
              <a:gd name="connsiteX5" fmla="*/ 589164 w 747914"/>
              <a:gd name="connsiteY5" fmla="*/ 330200 h 615950"/>
              <a:gd name="connsiteX6" fmla="*/ 354214 w 747914"/>
              <a:gd name="connsiteY6" fmla="*/ 552450 h 615950"/>
              <a:gd name="connsiteX7" fmla="*/ 620914 w 747914"/>
              <a:gd name="connsiteY7" fmla="*/ 488950 h 615950"/>
              <a:gd name="connsiteX8" fmla="*/ 747914 w 747914"/>
              <a:gd name="connsiteY8" fmla="*/ 61595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914" h="615950">
                <a:moveTo>
                  <a:pt x="81164" y="0"/>
                </a:moveTo>
                <a:cubicBezTo>
                  <a:pt x="106035" y="21696"/>
                  <a:pt x="130906" y="43392"/>
                  <a:pt x="119264" y="76200"/>
                </a:cubicBezTo>
                <a:cubicBezTo>
                  <a:pt x="107622" y="109008"/>
                  <a:pt x="-41603" y="186267"/>
                  <a:pt x="11314" y="196850"/>
                </a:cubicBezTo>
                <a:cubicBezTo>
                  <a:pt x="64231" y="207433"/>
                  <a:pt x="406072" y="105833"/>
                  <a:pt x="436764" y="139700"/>
                </a:cubicBezTo>
                <a:cubicBezTo>
                  <a:pt x="467456" y="173567"/>
                  <a:pt x="170064" y="368300"/>
                  <a:pt x="195464" y="400050"/>
                </a:cubicBezTo>
                <a:cubicBezTo>
                  <a:pt x="220864" y="431800"/>
                  <a:pt x="562706" y="304800"/>
                  <a:pt x="589164" y="330200"/>
                </a:cubicBezTo>
                <a:cubicBezTo>
                  <a:pt x="615622" y="355600"/>
                  <a:pt x="348922" y="525992"/>
                  <a:pt x="354214" y="552450"/>
                </a:cubicBezTo>
                <a:cubicBezTo>
                  <a:pt x="359506" y="578908"/>
                  <a:pt x="555297" y="478367"/>
                  <a:pt x="620914" y="488950"/>
                </a:cubicBezTo>
                <a:cubicBezTo>
                  <a:pt x="686531" y="499533"/>
                  <a:pt x="747914" y="615950"/>
                  <a:pt x="747914" y="615950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2200" y="5013178"/>
            <a:ext cx="95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CFL</a:t>
            </a:r>
            <a:r>
              <a:rPr lang="en-US" sz="2000" baseline="-25000">
                <a:solidFill>
                  <a:srgbClr val="0000FF"/>
                </a:solidFill>
              </a:rPr>
              <a:t>long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328" y="6300030"/>
            <a:ext cx="346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(p,v,T) simulation of pressure wave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63888" y="5787261"/>
            <a:ext cx="4104456" cy="954107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(p,v,T) form makes ITER quench simulation possible</a:t>
            </a:r>
          </a:p>
        </p:txBody>
      </p:sp>
    </p:spTree>
    <p:extLst>
      <p:ext uri="{BB962C8B-B14F-4D97-AF65-F5344CB8AC3E}">
        <p14:creationId xmlns:p14="http://schemas.microsoft.com/office/powerpoint/2010/main" val="43446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distribution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Current distribution in cables can be treated in different ways:</a:t>
            </a:r>
          </a:p>
          <a:p>
            <a:pPr lvl="1"/>
            <a:r>
              <a:rPr lang="en-US"/>
              <a:t>Network models, well adapted to cables where contacts are localised (e.g. cross contacts)</a:t>
            </a:r>
          </a:p>
          <a:p>
            <a:pPr lvl="1"/>
            <a:r>
              <a:rPr lang="en-US"/>
              <a:t>Differential equation models, suited for cables where contacts are distributed over the legth (e.g. line contacts)</a:t>
            </a:r>
          </a:p>
          <a:p>
            <a:pPr lvl="1"/>
            <a:r>
              <a:rPr lang="en-US">
                <a:solidFill>
                  <a:schemeClr val="bg1">
                    <a:lumMod val="75000"/>
                  </a:schemeClr>
                </a:solidFill>
              </a:rPr>
              <a:t>Continuum electromagnetics, a non-isotropic solid description of a cable that can be reduced to a system of PDE in 2D or 3D (NOTE: connection to differential forms on manifolds, very active field of research)</a:t>
            </a:r>
          </a:p>
        </p:txBody>
      </p:sp>
      <p:pic>
        <p:nvPicPr>
          <p:cNvPr id="5" name="Picture 4" descr="clip_image00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6903" y="-6750"/>
            <a:ext cx="1296143" cy="1309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218148"/>
            <a:ext cx="7560840" cy="523220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None of the above is necessarily the “best”</a:t>
            </a:r>
          </a:p>
        </p:txBody>
      </p:sp>
    </p:spTree>
    <p:extLst>
      <p:ext uri="{BB962C8B-B14F-4D97-AF65-F5344CB8AC3E}">
        <p14:creationId xmlns:p14="http://schemas.microsoft.com/office/powerpoint/2010/main" val="395313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cable is represented by “sticks” forming a lumped-parameter network of inductances and (non-linear) resistances</a:t>
            </a:r>
          </a:p>
          <a:p>
            <a:pPr lvl="1"/>
            <a:r>
              <a:rPr lang="en-US"/>
              <a:t>Twente University [Nie-1993]</a:t>
            </a:r>
          </a:p>
          <a:p>
            <a:pPr lvl="1"/>
            <a:r>
              <a:rPr lang="en-US"/>
              <a:t>SSC work [Akh-1994]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CUDI</a:t>
            </a:r>
            <a:r>
              <a:rPr lang="en-US"/>
              <a:t> [Ver-2006]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Jackpot</a:t>
            </a:r>
            <a:r>
              <a:rPr lang="en-US"/>
              <a:t> [Laa-2010]</a:t>
            </a:r>
          </a:p>
          <a:p>
            <a:r>
              <a:rPr lang="en-US"/>
              <a:t>Final equation: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	</a:t>
            </a:r>
            <a:r>
              <a:rPr lang="en-US" b="1" i="0"/>
              <a:t>L</a:t>
            </a:r>
            <a:r>
              <a:rPr lang="en-US"/>
              <a:t> d</a:t>
            </a:r>
            <a:r>
              <a:rPr lang="en-US" b="1" i="0"/>
              <a:t>I</a:t>
            </a:r>
            <a:r>
              <a:rPr lang="en-US"/>
              <a:t>/dt +</a:t>
            </a:r>
            <a:r>
              <a:rPr lang="en-US" b="1" i="0"/>
              <a:t>R</a:t>
            </a:r>
            <a:r>
              <a:rPr lang="en-US" i="0"/>
              <a:t> </a:t>
            </a:r>
            <a:r>
              <a:rPr lang="en-US" b="1" i="0"/>
              <a:t>I</a:t>
            </a:r>
            <a:r>
              <a:rPr lang="en-US"/>
              <a:t> = </a:t>
            </a:r>
            <a:r>
              <a:rPr lang="en-US" b="1" i="0"/>
              <a:t>V</a:t>
            </a:r>
          </a:p>
        </p:txBody>
      </p:sp>
      <p:pic>
        <p:nvPicPr>
          <p:cNvPr id="4" name="Picture 3" descr="Screen Shot 2013-07-12 at 3.12.37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r="1"/>
          <a:stretch/>
        </p:blipFill>
        <p:spPr>
          <a:xfrm>
            <a:off x="4211960" y="1628800"/>
            <a:ext cx="3456383" cy="2480520"/>
          </a:xfrm>
          <a:prstGeom prst="rect">
            <a:avLst/>
          </a:prstGeom>
        </p:spPr>
      </p:pic>
      <p:pic>
        <p:nvPicPr>
          <p:cNvPr id="5" name="Picture 4" descr="Screen Shot 2013-07-12 at 4.3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399553"/>
            <a:ext cx="3269213" cy="245844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5868144" y="4064650"/>
            <a:ext cx="288032" cy="360040"/>
          </a:xfrm>
          <a:prstGeom prst="downArrow">
            <a:avLst>
              <a:gd name="adj1" fmla="val 65432"/>
              <a:gd name="adj2" fmla="val 65432"/>
            </a:avLst>
          </a:prstGeom>
          <a:solidFill>
            <a:srgbClr val="0000FF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218148"/>
            <a:ext cx="4536504" cy="523220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Limited to short cable lengths</a:t>
            </a:r>
          </a:p>
        </p:txBody>
      </p:sp>
    </p:spTree>
    <p:extLst>
      <p:ext uri="{BB962C8B-B14F-4D97-AF65-F5344CB8AC3E}">
        <p14:creationId xmlns:p14="http://schemas.microsoft.com/office/powerpoint/2010/main" val="22596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Continuum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current distribution is described ty differential equations as used in the analysis of transmission lines</a:t>
            </a:r>
          </a:p>
          <a:p>
            <a:pPr lvl="1"/>
            <a:r>
              <a:rPr lang="en-US"/>
              <a:t>Turck (1974), Schermer (1980), Ries (1980), …</a:t>
            </a:r>
          </a:p>
          <a:p>
            <a:pPr lvl="1"/>
            <a:r>
              <a:rPr lang="en-US"/>
              <a:t>Krempaski and Schmidt [Kre-1995]</a:t>
            </a:r>
          </a:p>
          <a:p>
            <a:pPr lvl="1"/>
            <a:r>
              <a:rPr lang="en-US"/>
              <a:t>Bottura, Breschi, Fabbri [Bot-2002]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THEA</a:t>
            </a:r>
            <a:r>
              <a:rPr lang="en-US"/>
              <a:t> [Bot-2000]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THELMA</a:t>
            </a:r>
            <a:r>
              <a:rPr lang="en-US"/>
              <a:t> [Zan-2005]</a:t>
            </a:r>
          </a:p>
          <a:p>
            <a:r>
              <a:rPr lang="en-US"/>
              <a:t>Final equation: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/>
              <a:t>	</a:t>
            </a:r>
            <a:r>
              <a:rPr lang="en-US" b="1" i="0"/>
              <a:t>g l</a:t>
            </a:r>
            <a:r>
              <a:rPr lang="en-US"/>
              <a:t> d</a:t>
            </a:r>
            <a:r>
              <a:rPr lang="en-US" b="1" i="0"/>
              <a:t>i</a:t>
            </a:r>
            <a:r>
              <a:rPr lang="en-US"/>
              <a:t>/dt +</a:t>
            </a:r>
            <a:r>
              <a:rPr lang="en-US" b="1" i="0"/>
              <a:t>r</a:t>
            </a:r>
            <a:r>
              <a:rPr lang="en-US" i="0"/>
              <a:t> </a:t>
            </a:r>
            <a:r>
              <a:rPr lang="en-US"/>
              <a:t>d</a:t>
            </a:r>
            <a:r>
              <a:rPr lang="en-US" i="0" baseline="30000"/>
              <a:t>2</a:t>
            </a:r>
            <a:r>
              <a:rPr lang="en-US" b="1" i="0"/>
              <a:t>i</a:t>
            </a:r>
            <a:r>
              <a:rPr lang="en-US"/>
              <a:t> /dx</a:t>
            </a:r>
            <a:r>
              <a:rPr lang="en-US" i="0" baseline="30000"/>
              <a:t>2</a:t>
            </a:r>
            <a:r>
              <a:rPr lang="en-US"/>
              <a:t> + </a:t>
            </a:r>
            <a:r>
              <a:rPr lang="en-US" b="1" i="0"/>
              <a:t>g r i</a:t>
            </a:r>
            <a:r>
              <a:rPr lang="en-US"/>
              <a:t> =  </a:t>
            </a:r>
            <a:r>
              <a:rPr lang="en-US" b="1" i="0"/>
              <a:t>g v</a:t>
            </a:r>
          </a:p>
        </p:txBody>
      </p:sp>
      <p:pic>
        <p:nvPicPr>
          <p:cNvPr id="6" name="Picture 5" descr="Screen Shot 2013-07-12 at 5.01.27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12936"/>
            <a:ext cx="4378086" cy="1832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6218148"/>
            <a:ext cx="7560840" cy="523220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Requires continuum </a:t>
            </a:r>
            <a:r>
              <a:rPr lang="en-US" sz="1800">
                <a:solidFill>
                  <a:srgbClr val="660066"/>
                </a:solidFill>
              </a:rPr>
              <a:t>(non-singular) </a:t>
            </a:r>
            <a:r>
              <a:rPr lang="en-US" sz="2800">
                <a:solidFill>
                  <a:srgbClr val="660066"/>
                </a:solidFill>
              </a:rPr>
              <a:t>contact functions</a:t>
            </a:r>
          </a:p>
        </p:txBody>
      </p:sp>
    </p:spTree>
    <p:extLst>
      <p:ext uri="{BB962C8B-B14F-4D97-AF65-F5344CB8AC3E}">
        <p14:creationId xmlns:p14="http://schemas.microsoft.com/office/powerpoint/2010/main" val="255195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Home\PAPERS\Conferences\CHATS-2K\cabl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1142"/>
            <a:ext cx="6866382" cy="3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State-of-the-art in cable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7512496" cy="2736304"/>
          </a:xfrm>
        </p:spPr>
        <p:txBody>
          <a:bodyPr/>
          <a:lstStyle/>
          <a:p>
            <a:r>
              <a:rPr lang="en-US" sz="2400"/>
              <a:t>Arbitrary number of cable solid components that can carry current and transport heat</a:t>
            </a:r>
          </a:p>
          <a:p>
            <a:r>
              <a:rPr lang="en-US" sz="2400"/>
              <a:t>Arbitrary number of cooling channels</a:t>
            </a:r>
          </a:p>
          <a:p>
            <a:r>
              <a:rPr lang="en-US" sz="2400"/>
              <a:t>Unlimited range of modeling (no approximations) and operating conditions (wide-range material properties)</a:t>
            </a:r>
          </a:p>
          <a:p>
            <a:r>
              <a:rPr lang="en-US" sz="2400"/>
              <a:t>Error control and adaptive solver (time and space)</a:t>
            </a:r>
          </a:p>
          <a:p>
            <a:r>
              <a:rPr lang="en-US" sz="2400"/>
              <a:t>Manageable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6351711"/>
            <a:ext cx="5325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THEA</a:t>
            </a:r>
            <a:r>
              <a:rPr lang="en-US"/>
              <a:t> [Bot-2000], </a:t>
            </a:r>
            <a:r>
              <a:rPr lang="en-US">
                <a:solidFill>
                  <a:srgbClr val="0000FF"/>
                </a:solidFill>
              </a:rPr>
              <a:t>THELMA</a:t>
            </a:r>
            <a:r>
              <a:rPr lang="en-US"/>
              <a:t> [Zan-2005]</a:t>
            </a:r>
          </a:p>
        </p:txBody>
      </p:sp>
    </p:spTree>
    <p:extLst>
      <p:ext uri="{BB962C8B-B14F-4D97-AF65-F5344CB8AC3E}">
        <p14:creationId xmlns:p14="http://schemas.microsoft.com/office/powerpoint/2010/main" val="242213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Cryogenic LEGO</a:t>
            </a:r>
          </a:p>
        </p:txBody>
      </p:sp>
      <p:pic>
        <p:nvPicPr>
          <p:cNvPr id="5" name="Picture 4" descr="index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82008"/>
            <a:ext cx="4176464" cy="57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Cryogenic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2924944"/>
            <a:ext cx="3384376" cy="3672408"/>
          </a:xfrm>
        </p:spPr>
        <p:txBody>
          <a:bodyPr/>
          <a:lstStyle/>
          <a:p>
            <a:r>
              <a:rPr lang="en-US"/>
              <a:t>Bob-the-builder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FLOWER</a:t>
            </a:r>
            <a:r>
              <a:rPr lang="en-US"/>
              <a:t>: initiated as a boundary condition simulator, evolved in an autonomous network simulator [Bot-2003]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VINCENTA/VENECIA</a:t>
            </a:r>
            <a:r>
              <a:rPr lang="en-US"/>
              <a:t>: a proximity cryogenic simulator is the basic engine of the analysis package [Ven-2013]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23928" y="2924944"/>
            <a:ext cx="3528392" cy="3672408"/>
          </a:xfrm>
        </p:spPr>
        <p:txBody>
          <a:bodyPr/>
          <a:lstStyle/>
          <a:p>
            <a:r>
              <a:rPr lang="en-US"/>
              <a:t>ADE S/W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Modelica/ThermoPower</a:t>
            </a:r>
            <a:r>
              <a:rPr lang="en-US"/>
              <a:t>: Equation-based modelling package, assemble components from a library adapted for He [Sav-2010]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EcosimPro</a:t>
            </a:r>
            <a:r>
              <a:rPr lang="en-US"/>
              <a:t>: DAE solver, specific libraries developed at CERN [Bra-2013]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7504" y="836712"/>
            <a:ext cx="741682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©"/>
              <a:defRPr sz="2400" i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©"/>
              <a:defRPr sz="20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©"/>
              <a:defRPr sz="1800"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©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©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©"/>
              <a:defRPr sz="1800"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©"/>
              <a:defRPr sz="1800" 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©"/>
              <a:defRPr sz="1800"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©"/>
              <a:defRPr sz="1800"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An equivalent hydraulic network consisting of nodes (volumes) and interconnecting components (pipes, valves, pumps, …) largely inspired by nuclear and oil/gas piping process simulation softwares</a:t>
            </a:r>
          </a:p>
          <a:p>
            <a:r>
              <a:rPr lang="en-US"/>
              <a:t>Two posible approaches:</a:t>
            </a:r>
          </a:p>
        </p:txBody>
      </p:sp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44" y="3717032"/>
            <a:ext cx="1132164" cy="530701"/>
          </a:xfrm>
          <a:prstGeom prst="rect">
            <a:avLst/>
          </a:prstGeom>
        </p:spPr>
      </p:pic>
      <p:pic>
        <p:nvPicPr>
          <p:cNvPr id="8" name="Picture 7" descr="Screen Shot 2013-07-12 at 1.5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549825"/>
            <a:ext cx="831503" cy="831503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27492"/>
            <a:ext cx="589156" cy="765604"/>
          </a:xfrm>
          <a:prstGeom prst="rect">
            <a:avLst/>
          </a:prstGeom>
        </p:spPr>
      </p:pic>
      <p:pic>
        <p:nvPicPr>
          <p:cNvPr id="12" name="Picture 11" descr="inde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56" y="2708920"/>
            <a:ext cx="975340" cy="727754"/>
          </a:xfrm>
          <a:prstGeom prst="rect">
            <a:avLst/>
          </a:prstGeom>
        </p:spPr>
      </p:pic>
      <p:pic>
        <p:nvPicPr>
          <p:cNvPr id="13" name="Picture 12" descr="Screen Shot 2013-07-12 at 2.30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" y="5229200"/>
            <a:ext cx="846093" cy="216024"/>
          </a:xfrm>
          <a:prstGeom prst="rect">
            <a:avLst/>
          </a:prstGeom>
        </p:spPr>
      </p:pic>
      <p:pic>
        <p:nvPicPr>
          <p:cNvPr id="14" name="Picture 13" descr="Screen Shot 2013-07-11 at 1.00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619226" cy="6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Cryogenic models – features and issues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Cryogenic fluids require adjustment w/r to standard process simulators in order to describe the relevant phenomena</a:t>
            </a:r>
          </a:p>
          <a:p>
            <a:pPr lvl="1"/>
            <a:r>
              <a:rPr lang="en-US" sz="2000"/>
              <a:t>Phase change and separation are crucial to refrigeration</a:t>
            </a:r>
          </a:p>
          <a:p>
            <a:pPr lvl="1"/>
            <a:r>
              <a:rPr lang="en-US" sz="2000"/>
              <a:t>Helium physics (e.g. He-II) is much different from that of gas, oil or water</a:t>
            </a:r>
          </a:p>
          <a:p>
            <a:r>
              <a:rPr lang="en-US" sz="2400"/>
              <a:t>Equations describing dynamics are of various and different nature (A, ODE, PDE):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Fast, flexible and generic solver for Algebraic and Differential  Equations is mandatory to manage real-size systems</a:t>
            </a:r>
          </a:p>
        </p:txBody>
      </p:sp>
      <p:pic>
        <p:nvPicPr>
          <p:cNvPr id="3" name="Picture 2" descr="Screen Shot 2013-07-14 at 5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5" y="4370741"/>
            <a:ext cx="1860933" cy="930467"/>
          </a:xfrm>
          <a:prstGeom prst="rect">
            <a:avLst/>
          </a:prstGeom>
        </p:spPr>
      </p:pic>
      <p:pic>
        <p:nvPicPr>
          <p:cNvPr id="4" name="Picture 3" descr="Screen Shot 2013-07-14 at 5.39.55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95" y="4055639"/>
            <a:ext cx="2640513" cy="1173561"/>
          </a:xfrm>
          <a:prstGeom prst="rect">
            <a:avLst/>
          </a:prstGeom>
        </p:spPr>
      </p:pic>
      <p:pic>
        <p:nvPicPr>
          <p:cNvPr id="5" name="Picture 4" descr="Screen Shot 2013-07-14 at 5.40.03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84" y="4869160"/>
            <a:ext cx="3168616" cy="645459"/>
          </a:xfrm>
          <a:prstGeom prst="rect">
            <a:avLst/>
          </a:prstGeom>
        </p:spPr>
      </p:pic>
      <p:pic>
        <p:nvPicPr>
          <p:cNvPr id="6" name="Picture 5" descr="Screen Shot 2013-07-14 at 5.41.2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0" y="4293096"/>
            <a:ext cx="947232" cy="310156"/>
          </a:xfrm>
          <a:prstGeom prst="rect">
            <a:avLst/>
          </a:prstGeom>
        </p:spPr>
      </p:pic>
      <p:pic>
        <p:nvPicPr>
          <p:cNvPr id="7" name="Picture 6" descr="Screen Shot 2013-07-14 at 5.41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2355506" cy="4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4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Heat conduction LEGO</a:t>
            </a:r>
          </a:p>
        </p:txBody>
      </p:sp>
      <p:pic>
        <p:nvPicPr>
          <p:cNvPr id="5" name="Picture 4" descr="imag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491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1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The (coupled) physics domains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0671"/>
              </p:ext>
            </p:extLst>
          </p:nvPr>
        </p:nvGraphicFramePr>
        <p:xfrm>
          <a:off x="107504" y="1058185"/>
          <a:ext cx="7560840" cy="484663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88185"/>
                <a:gridCol w="4330561"/>
                <a:gridCol w="1542094"/>
              </a:tblGrid>
              <a:tr h="64012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Physics</a:t>
                      </a:r>
                      <a:endParaRPr lang="en-US" sz="1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Phenomena</a:t>
                      </a:r>
                      <a:endParaRPr lang="en-US" sz="1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Time scale</a:t>
                      </a:r>
                      <a:endParaRPr lang="en-US" sz="1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43" marR="91443" marT="45723" marB="45723"/>
                </a:tc>
              </a:tr>
              <a:tr h="9144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Heat flow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Heat flow from supports and structures</a:t>
                      </a:r>
                    </a:p>
                    <a:p>
                      <a:r>
                        <a:rPr lang="en-US" sz="1800" dirty="0" smtClean="0"/>
                        <a:t>Heat flow in the coil winding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Heat flow along the wire/tape/cable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r>
                        <a:rPr lang="en-US" sz="1800" baseline="0" dirty="0" smtClean="0"/>
                        <a:t> s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1 s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100 </a:t>
                      </a:r>
                      <a:r>
                        <a:rPr lang="en-US" sz="1800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err="1" smtClean="0"/>
                        <a:t>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</a:tr>
              <a:tr h="9144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Fluid-dynamics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Proximity cryogenics and refrigeration</a:t>
                      </a:r>
                      <a:endParaRPr lang="en-US" sz="1800" dirty="0" smtClean="0"/>
                    </a:p>
                    <a:p>
                      <a:r>
                        <a:rPr lang="en-US" sz="1800" baseline="0" dirty="0" smtClean="0"/>
                        <a:t>Coolant steady and transient flow in magnets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Coolant steady and transient</a:t>
                      </a:r>
                      <a:r>
                        <a:rPr lang="en-US" sz="1800" baseline="0" dirty="0" smtClean="0"/>
                        <a:t> flow in cables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 s</a:t>
                      </a:r>
                      <a:endParaRPr lang="en-US" sz="1800" baseline="0" dirty="0" smtClean="0"/>
                    </a:p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</a:tr>
              <a:tr h="11887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Electro-magnetics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Steady and transient coil currents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Steady and transient magnetic fields</a:t>
                      </a:r>
                    </a:p>
                    <a:p>
                      <a:r>
                        <a:rPr lang="en-US" sz="1800" dirty="0" smtClean="0"/>
                        <a:t>Current</a:t>
                      </a:r>
                      <a:r>
                        <a:rPr lang="en-US" sz="1800" baseline="0" dirty="0" smtClean="0"/>
                        <a:t> distribution in the wires/tapes/cable</a:t>
                      </a:r>
                    </a:p>
                    <a:p>
                      <a:r>
                        <a:rPr lang="en-US" sz="1800" baseline="0" dirty="0" smtClean="0"/>
                        <a:t>Steady and transient Magnetization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baseline="0" dirty="0" smtClean="0"/>
                        <a:t>10</a:t>
                      </a:r>
                      <a:r>
                        <a:rPr lang="en-US" sz="18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smtClean="0"/>
                        <a:t>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</a:tr>
              <a:tr h="11887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Mechanics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Structure mechanics and coil</a:t>
                      </a:r>
                      <a:r>
                        <a:rPr lang="en-US" sz="1800" baseline="0" dirty="0" smtClean="0"/>
                        <a:t> support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Coil mechanics under </a:t>
                      </a:r>
                      <a:r>
                        <a:rPr lang="en-US" sz="1800" dirty="0" smtClean="0"/>
                        <a:t>thermal and </a:t>
                      </a:r>
                      <a:r>
                        <a:rPr lang="en-US" sz="1800" dirty="0" err="1" smtClean="0"/>
                        <a:t>e.m</a:t>
                      </a:r>
                      <a:r>
                        <a:rPr lang="en-US" sz="1800" dirty="0" smtClean="0"/>
                        <a:t>. loads Cable mechanics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Microscopic mechanics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100 </a:t>
                      </a:r>
                      <a:r>
                        <a:rPr lang="en-US" sz="1800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err="1" smtClean="0"/>
                        <a:t>s</a:t>
                      </a:r>
                      <a:endParaRPr lang="en-US" sz="1800" dirty="0" smtClean="0"/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59632" y="2348880"/>
            <a:ext cx="600075" cy="2160587"/>
            <a:chOff x="1908175" y="3068638"/>
            <a:chExt cx="600075" cy="2160587"/>
          </a:xfrm>
        </p:grpSpPr>
        <p:sp>
          <p:nvSpPr>
            <p:cNvPr id="30" name="Freeform 29"/>
            <p:cNvSpPr/>
            <p:nvPr/>
          </p:nvSpPr>
          <p:spPr>
            <a:xfrm>
              <a:off x="2195513" y="3213100"/>
              <a:ext cx="288925" cy="862013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08" h="935460">
                  <a:moveTo>
                    <a:pt x="335508" y="0"/>
                  </a:moveTo>
                  <a:cubicBezTo>
                    <a:pt x="235447" y="21166"/>
                    <a:pt x="137311" y="36561"/>
                    <a:pt x="81508" y="127000"/>
                  </a:cubicBezTo>
                  <a:cubicBezTo>
                    <a:pt x="25705" y="217439"/>
                    <a:pt x="-5084" y="417560"/>
                    <a:pt x="689" y="542636"/>
                  </a:cubicBezTo>
                  <a:cubicBezTo>
                    <a:pt x="6462" y="667712"/>
                    <a:pt x="60341" y="812030"/>
                    <a:pt x="116144" y="877454"/>
                  </a:cubicBezTo>
                  <a:cubicBezTo>
                    <a:pt x="171947" y="942878"/>
                    <a:pt x="335508" y="935181"/>
                    <a:pt x="335508" y="935181"/>
                  </a:cubicBezTo>
                </a:path>
              </a:pathLst>
            </a:custGeom>
            <a:ln w="19050" cmpd="sng">
              <a:solidFill>
                <a:srgbClr val="0000FF"/>
              </a:solidFill>
              <a:headEnd type="triangle" w="sm" len="lg"/>
              <a:tailEnd type="triangl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1908175" y="3068638"/>
              <a:ext cx="576263" cy="2160587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08" h="935460">
                  <a:moveTo>
                    <a:pt x="335508" y="0"/>
                  </a:moveTo>
                  <a:cubicBezTo>
                    <a:pt x="235447" y="21166"/>
                    <a:pt x="137311" y="36561"/>
                    <a:pt x="81508" y="127000"/>
                  </a:cubicBezTo>
                  <a:cubicBezTo>
                    <a:pt x="25705" y="217439"/>
                    <a:pt x="-5084" y="417560"/>
                    <a:pt x="689" y="542636"/>
                  </a:cubicBezTo>
                  <a:cubicBezTo>
                    <a:pt x="6462" y="667712"/>
                    <a:pt x="60341" y="812030"/>
                    <a:pt x="116144" y="877454"/>
                  </a:cubicBezTo>
                  <a:cubicBezTo>
                    <a:pt x="171947" y="942878"/>
                    <a:pt x="335508" y="935181"/>
                    <a:pt x="335508" y="935181"/>
                  </a:cubicBezTo>
                </a:path>
              </a:pathLst>
            </a:custGeom>
            <a:ln w="19050" cmpd="sng">
              <a:solidFill>
                <a:srgbClr val="0000FF"/>
              </a:solidFill>
              <a:prstDash val="dash"/>
              <a:headEnd type="triangle" w="sm" len="lg"/>
              <a:tailEnd type="triangl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>
                  <a:solidFill>
                    <a:srgbClr val="000000"/>
                  </a:solidFill>
                  <a:prstDash val="dash"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051050" y="3141663"/>
              <a:ext cx="457200" cy="1871662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08" h="935460">
                  <a:moveTo>
                    <a:pt x="335508" y="0"/>
                  </a:moveTo>
                  <a:cubicBezTo>
                    <a:pt x="235447" y="21166"/>
                    <a:pt x="137311" y="36561"/>
                    <a:pt x="81508" y="127000"/>
                  </a:cubicBezTo>
                  <a:cubicBezTo>
                    <a:pt x="25705" y="217439"/>
                    <a:pt x="-5084" y="417560"/>
                    <a:pt x="689" y="542636"/>
                  </a:cubicBezTo>
                  <a:cubicBezTo>
                    <a:pt x="6462" y="667712"/>
                    <a:pt x="60341" y="812030"/>
                    <a:pt x="116144" y="877454"/>
                  </a:cubicBezTo>
                  <a:cubicBezTo>
                    <a:pt x="171947" y="942878"/>
                    <a:pt x="335508" y="935181"/>
                    <a:pt x="335508" y="935181"/>
                  </a:cubicBezTo>
                </a:path>
              </a:pathLst>
            </a:custGeom>
            <a:ln w="19050" cmpd="sng">
              <a:solidFill>
                <a:srgbClr val="0000FF"/>
              </a:solidFill>
              <a:headEnd type="triangle" w="sm" len="lg"/>
              <a:tailEnd type="triangl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164115" y="1916782"/>
            <a:ext cx="792261" cy="3600450"/>
            <a:chOff x="7164289" y="2636838"/>
            <a:chExt cx="792261" cy="3600450"/>
          </a:xfrm>
        </p:grpSpPr>
        <p:sp>
          <p:nvSpPr>
            <p:cNvPr id="37" name="Freeform 36"/>
            <p:cNvSpPr/>
            <p:nvPr/>
          </p:nvSpPr>
          <p:spPr>
            <a:xfrm flipH="1">
              <a:off x="7172151" y="2892425"/>
              <a:ext cx="768524" cy="3055938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  <a:gd name="connsiteX0" fmla="*/ 473573 w 473574"/>
                <a:gd name="connsiteY0" fmla="*/ 0 h 986687"/>
                <a:gd name="connsiteX1" fmla="*/ 82305 w 473574"/>
                <a:gd name="connsiteY1" fmla="*/ 178227 h 986687"/>
                <a:gd name="connsiteX2" fmla="*/ 1486 w 473574"/>
                <a:gd name="connsiteY2" fmla="*/ 593863 h 986687"/>
                <a:gd name="connsiteX3" fmla="*/ 116941 w 473574"/>
                <a:gd name="connsiteY3" fmla="*/ 928681 h 986687"/>
                <a:gd name="connsiteX4" fmla="*/ 336305 w 473574"/>
                <a:gd name="connsiteY4" fmla="*/ 986408 h 986687"/>
                <a:gd name="connsiteX0" fmla="*/ 482493 w 482493"/>
                <a:gd name="connsiteY0" fmla="*/ 0 h 986687"/>
                <a:gd name="connsiteX1" fmla="*/ 58927 w 482493"/>
                <a:gd name="connsiteY1" fmla="*/ 130660 h 986687"/>
                <a:gd name="connsiteX2" fmla="*/ 10406 w 482493"/>
                <a:gd name="connsiteY2" fmla="*/ 593863 h 986687"/>
                <a:gd name="connsiteX3" fmla="*/ 125861 w 482493"/>
                <a:gd name="connsiteY3" fmla="*/ 928681 h 986687"/>
                <a:gd name="connsiteX4" fmla="*/ 345225 w 482493"/>
                <a:gd name="connsiteY4" fmla="*/ 986408 h 986687"/>
                <a:gd name="connsiteX0" fmla="*/ 522960 w 522960"/>
                <a:gd name="connsiteY0" fmla="*/ 0 h 986687"/>
                <a:gd name="connsiteX1" fmla="*/ 99394 w 522960"/>
                <a:gd name="connsiteY1" fmla="*/ 130660 h 986687"/>
                <a:gd name="connsiteX2" fmla="*/ 1336 w 522960"/>
                <a:gd name="connsiteY2" fmla="*/ 371105 h 986687"/>
                <a:gd name="connsiteX3" fmla="*/ 50873 w 522960"/>
                <a:gd name="connsiteY3" fmla="*/ 593863 h 986687"/>
                <a:gd name="connsiteX4" fmla="*/ 166328 w 522960"/>
                <a:gd name="connsiteY4" fmla="*/ 928681 h 986687"/>
                <a:gd name="connsiteX5" fmla="*/ 385692 w 522960"/>
                <a:gd name="connsiteY5" fmla="*/ 986408 h 986687"/>
                <a:gd name="connsiteX0" fmla="*/ 524965 w 524965"/>
                <a:gd name="connsiteY0" fmla="*/ 0 h 986408"/>
                <a:gd name="connsiteX1" fmla="*/ 101399 w 524965"/>
                <a:gd name="connsiteY1" fmla="*/ 130660 h 986408"/>
                <a:gd name="connsiteX2" fmla="*/ 3341 w 524965"/>
                <a:gd name="connsiteY2" fmla="*/ 371105 h 986408"/>
                <a:gd name="connsiteX3" fmla="*/ 28654 w 524965"/>
                <a:gd name="connsiteY3" fmla="*/ 670703 h 986408"/>
                <a:gd name="connsiteX4" fmla="*/ 168333 w 524965"/>
                <a:gd name="connsiteY4" fmla="*/ 928681 h 986408"/>
                <a:gd name="connsiteX5" fmla="*/ 387697 w 524965"/>
                <a:gd name="connsiteY5" fmla="*/ 986408 h 986408"/>
                <a:gd name="connsiteX0" fmla="*/ 524965 w 524965"/>
                <a:gd name="connsiteY0" fmla="*/ 0 h 986408"/>
                <a:gd name="connsiteX1" fmla="*/ 101399 w 524965"/>
                <a:gd name="connsiteY1" fmla="*/ 90411 h 986408"/>
                <a:gd name="connsiteX2" fmla="*/ 3341 w 524965"/>
                <a:gd name="connsiteY2" fmla="*/ 371105 h 986408"/>
                <a:gd name="connsiteX3" fmla="*/ 28654 w 524965"/>
                <a:gd name="connsiteY3" fmla="*/ 670703 h 986408"/>
                <a:gd name="connsiteX4" fmla="*/ 168333 w 524965"/>
                <a:gd name="connsiteY4" fmla="*/ 928681 h 986408"/>
                <a:gd name="connsiteX5" fmla="*/ 387697 w 524965"/>
                <a:gd name="connsiteY5" fmla="*/ 986408 h 986408"/>
                <a:gd name="connsiteX0" fmla="*/ 516891 w 516891"/>
                <a:gd name="connsiteY0" fmla="*/ 0 h 968113"/>
                <a:gd name="connsiteX1" fmla="*/ 101399 w 516891"/>
                <a:gd name="connsiteY1" fmla="*/ 72116 h 968113"/>
                <a:gd name="connsiteX2" fmla="*/ 3341 w 516891"/>
                <a:gd name="connsiteY2" fmla="*/ 352810 h 968113"/>
                <a:gd name="connsiteX3" fmla="*/ 28654 w 516891"/>
                <a:gd name="connsiteY3" fmla="*/ 652408 h 968113"/>
                <a:gd name="connsiteX4" fmla="*/ 168333 w 516891"/>
                <a:gd name="connsiteY4" fmla="*/ 910386 h 968113"/>
                <a:gd name="connsiteX5" fmla="*/ 387697 w 516891"/>
                <a:gd name="connsiteY5" fmla="*/ 968113 h 968113"/>
                <a:gd name="connsiteX0" fmla="*/ 516891 w 516891"/>
                <a:gd name="connsiteY0" fmla="*/ 0 h 968113"/>
                <a:gd name="connsiteX1" fmla="*/ 101399 w 516891"/>
                <a:gd name="connsiteY1" fmla="*/ 72116 h 968113"/>
                <a:gd name="connsiteX2" fmla="*/ 3341 w 516891"/>
                <a:gd name="connsiteY2" fmla="*/ 352810 h 968113"/>
                <a:gd name="connsiteX3" fmla="*/ 28654 w 516891"/>
                <a:gd name="connsiteY3" fmla="*/ 652408 h 968113"/>
                <a:gd name="connsiteX4" fmla="*/ 168333 w 516891"/>
                <a:gd name="connsiteY4" fmla="*/ 910386 h 968113"/>
                <a:gd name="connsiteX5" fmla="*/ 387697 w 516891"/>
                <a:gd name="connsiteY5" fmla="*/ 968113 h 968113"/>
                <a:gd name="connsiteX0" fmla="*/ 516891 w 536978"/>
                <a:gd name="connsiteY0" fmla="*/ 0 h 968113"/>
                <a:gd name="connsiteX1" fmla="*/ 101399 w 536978"/>
                <a:gd name="connsiteY1" fmla="*/ 72116 h 968113"/>
                <a:gd name="connsiteX2" fmla="*/ 3341 w 536978"/>
                <a:gd name="connsiteY2" fmla="*/ 352810 h 968113"/>
                <a:gd name="connsiteX3" fmla="*/ 28654 w 536978"/>
                <a:gd name="connsiteY3" fmla="*/ 652408 h 968113"/>
                <a:gd name="connsiteX4" fmla="*/ 168333 w 536978"/>
                <a:gd name="connsiteY4" fmla="*/ 910386 h 968113"/>
                <a:gd name="connsiteX5" fmla="*/ 536978 w 536978"/>
                <a:gd name="connsiteY5" fmla="*/ 968113 h 96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978" h="968113">
                  <a:moveTo>
                    <a:pt x="516891" y="0"/>
                  </a:moveTo>
                  <a:cubicBezTo>
                    <a:pt x="287637" y="17507"/>
                    <a:pt x="186991" y="13314"/>
                    <a:pt x="101399" y="72116"/>
                  </a:cubicBezTo>
                  <a:cubicBezTo>
                    <a:pt x="15807" y="130918"/>
                    <a:pt x="11428" y="275610"/>
                    <a:pt x="3341" y="352810"/>
                  </a:cubicBezTo>
                  <a:cubicBezTo>
                    <a:pt x="-4746" y="430010"/>
                    <a:pt x="1155" y="559479"/>
                    <a:pt x="28654" y="652408"/>
                  </a:cubicBezTo>
                  <a:cubicBezTo>
                    <a:pt x="56153" y="745337"/>
                    <a:pt x="108493" y="857769"/>
                    <a:pt x="168333" y="910386"/>
                  </a:cubicBezTo>
                  <a:cubicBezTo>
                    <a:pt x="228174" y="963004"/>
                    <a:pt x="536978" y="968113"/>
                    <a:pt x="536978" y="968113"/>
                  </a:cubicBezTo>
                </a:path>
              </a:pathLst>
            </a:custGeom>
            <a:ln w="19050" cmpd="sng">
              <a:solidFill>
                <a:srgbClr val="FF0000"/>
              </a:solidFill>
              <a:headEnd type="triangle" w="sm" len="lg"/>
              <a:tailEnd type="non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flipH="1">
              <a:off x="7199895" y="3213100"/>
              <a:ext cx="756655" cy="3024188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  <a:gd name="connsiteX0" fmla="*/ 473573 w 473574"/>
                <a:gd name="connsiteY0" fmla="*/ 0 h 986687"/>
                <a:gd name="connsiteX1" fmla="*/ 82305 w 473574"/>
                <a:gd name="connsiteY1" fmla="*/ 178227 h 986687"/>
                <a:gd name="connsiteX2" fmla="*/ 1486 w 473574"/>
                <a:gd name="connsiteY2" fmla="*/ 593863 h 986687"/>
                <a:gd name="connsiteX3" fmla="*/ 116941 w 473574"/>
                <a:gd name="connsiteY3" fmla="*/ 928681 h 986687"/>
                <a:gd name="connsiteX4" fmla="*/ 336305 w 473574"/>
                <a:gd name="connsiteY4" fmla="*/ 986408 h 986687"/>
                <a:gd name="connsiteX0" fmla="*/ 482493 w 482493"/>
                <a:gd name="connsiteY0" fmla="*/ 0 h 986687"/>
                <a:gd name="connsiteX1" fmla="*/ 58927 w 482493"/>
                <a:gd name="connsiteY1" fmla="*/ 130660 h 986687"/>
                <a:gd name="connsiteX2" fmla="*/ 10406 w 482493"/>
                <a:gd name="connsiteY2" fmla="*/ 593863 h 986687"/>
                <a:gd name="connsiteX3" fmla="*/ 125861 w 482493"/>
                <a:gd name="connsiteY3" fmla="*/ 928681 h 986687"/>
                <a:gd name="connsiteX4" fmla="*/ 345225 w 482493"/>
                <a:gd name="connsiteY4" fmla="*/ 986408 h 986687"/>
                <a:gd name="connsiteX0" fmla="*/ 522960 w 522960"/>
                <a:gd name="connsiteY0" fmla="*/ 0 h 986687"/>
                <a:gd name="connsiteX1" fmla="*/ 99394 w 522960"/>
                <a:gd name="connsiteY1" fmla="*/ 130660 h 986687"/>
                <a:gd name="connsiteX2" fmla="*/ 1336 w 522960"/>
                <a:gd name="connsiteY2" fmla="*/ 371105 h 986687"/>
                <a:gd name="connsiteX3" fmla="*/ 50873 w 522960"/>
                <a:gd name="connsiteY3" fmla="*/ 593863 h 986687"/>
                <a:gd name="connsiteX4" fmla="*/ 166328 w 522960"/>
                <a:gd name="connsiteY4" fmla="*/ 928681 h 986687"/>
                <a:gd name="connsiteX5" fmla="*/ 385692 w 522960"/>
                <a:gd name="connsiteY5" fmla="*/ 986408 h 986687"/>
                <a:gd name="connsiteX0" fmla="*/ 524965 w 524965"/>
                <a:gd name="connsiteY0" fmla="*/ 0 h 986408"/>
                <a:gd name="connsiteX1" fmla="*/ 101399 w 524965"/>
                <a:gd name="connsiteY1" fmla="*/ 130660 h 986408"/>
                <a:gd name="connsiteX2" fmla="*/ 3341 w 524965"/>
                <a:gd name="connsiteY2" fmla="*/ 371105 h 986408"/>
                <a:gd name="connsiteX3" fmla="*/ 28654 w 524965"/>
                <a:gd name="connsiteY3" fmla="*/ 670703 h 986408"/>
                <a:gd name="connsiteX4" fmla="*/ 168333 w 524965"/>
                <a:gd name="connsiteY4" fmla="*/ 928681 h 986408"/>
                <a:gd name="connsiteX5" fmla="*/ 387697 w 524965"/>
                <a:gd name="connsiteY5" fmla="*/ 986408 h 986408"/>
                <a:gd name="connsiteX0" fmla="*/ 524965 w 524965"/>
                <a:gd name="connsiteY0" fmla="*/ 0 h 986408"/>
                <a:gd name="connsiteX1" fmla="*/ 101399 w 524965"/>
                <a:gd name="connsiteY1" fmla="*/ 90411 h 986408"/>
                <a:gd name="connsiteX2" fmla="*/ 3341 w 524965"/>
                <a:gd name="connsiteY2" fmla="*/ 371105 h 986408"/>
                <a:gd name="connsiteX3" fmla="*/ 28654 w 524965"/>
                <a:gd name="connsiteY3" fmla="*/ 670703 h 986408"/>
                <a:gd name="connsiteX4" fmla="*/ 168333 w 524965"/>
                <a:gd name="connsiteY4" fmla="*/ 928681 h 986408"/>
                <a:gd name="connsiteX5" fmla="*/ 387697 w 524965"/>
                <a:gd name="connsiteY5" fmla="*/ 986408 h 986408"/>
                <a:gd name="connsiteX0" fmla="*/ 516891 w 516891"/>
                <a:gd name="connsiteY0" fmla="*/ 0 h 968113"/>
                <a:gd name="connsiteX1" fmla="*/ 101399 w 516891"/>
                <a:gd name="connsiteY1" fmla="*/ 72116 h 968113"/>
                <a:gd name="connsiteX2" fmla="*/ 3341 w 516891"/>
                <a:gd name="connsiteY2" fmla="*/ 352810 h 968113"/>
                <a:gd name="connsiteX3" fmla="*/ 28654 w 516891"/>
                <a:gd name="connsiteY3" fmla="*/ 652408 h 968113"/>
                <a:gd name="connsiteX4" fmla="*/ 168333 w 516891"/>
                <a:gd name="connsiteY4" fmla="*/ 910386 h 968113"/>
                <a:gd name="connsiteX5" fmla="*/ 387697 w 516891"/>
                <a:gd name="connsiteY5" fmla="*/ 968113 h 968113"/>
                <a:gd name="connsiteX0" fmla="*/ 516891 w 516891"/>
                <a:gd name="connsiteY0" fmla="*/ 0 h 968113"/>
                <a:gd name="connsiteX1" fmla="*/ 101399 w 516891"/>
                <a:gd name="connsiteY1" fmla="*/ 72116 h 968113"/>
                <a:gd name="connsiteX2" fmla="*/ 3341 w 516891"/>
                <a:gd name="connsiteY2" fmla="*/ 352810 h 968113"/>
                <a:gd name="connsiteX3" fmla="*/ 28654 w 516891"/>
                <a:gd name="connsiteY3" fmla="*/ 652408 h 968113"/>
                <a:gd name="connsiteX4" fmla="*/ 168333 w 516891"/>
                <a:gd name="connsiteY4" fmla="*/ 910386 h 968113"/>
                <a:gd name="connsiteX5" fmla="*/ 387697 w 516891"/>
                <a:gd name="connsiteY5" fmla="*/ 968113 h 968113"/>
                <a:gd name="connsiteX0" fmla="*/ 516891 w 528685"/>
                <a:gd name="connsiteY0" fmla="*/ 0 h 968113"/>
                <a:gd name="connsiteX1" fmla="*/ 101399 w 528685"/>
                <a:gd name="connsiteY1" fmla="*/ 72116 h 968113"/>
                <a:gd name="connsiteX2" fmla="*/ 3341 w 528685"/>
                <a:gd name="connsiteY2" fmla="*/ 352810 h 968113"/>
                <a:gd name="connsiteX3" fmla="*/ 28654 w 528685"/>
                <a:gd name="connsiteY3" fmla="*/ 652408 h 968113"/>
                <a:gd name="connsiteX4" fmla="*/ 168333 w 528685"/>
                <a:gd name="connsiteY4" fmla="*/ 910386 h 968113"/>
                <a:gd name="connsiteX5" fmla="*/ 528685 w 528685"/>
                <a:gd name="connsiteY5" fmla="*/ 968113 h 96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85" h="968113">
                  <a:moveTo>
                    <a:pt x="516891" y="0"/>
                  </a:moveTo>
                  <a:cubicBezTo>
                    <a:pt x="287637" y="17507"/>
                    <a:pt x="186991" y="13314"/>
                    <a:pt x="101399" y="72116"/>
                  </a:cubicBezTo>
                  <a:cubicBezTo>
                    <a:pt x="15807" y="130918"/>
                    <a:pt x="11428" y="275610"/>
                    <a:pt x="3341" y="352810"/>
                  </a:cubicBezTo>
                  <a:cubicBezTo>
                    <a:pt x="-4746" y="430010"/>
                    <a:pt x="1155" y="559479"/>
                    <a:pt x="28654" y="652408"/>
                  </a:cubicBezTo>
                  <a:cubicBezTo>
                    <a:pt x="56153" y="745337"/>
                    <a:pt x="108493" y="857769"/>
                    <a:pt x="168333" y="910386"/>
                  </a:cubicBezTo>
                  <a:cubicBezTo>
                    <a:pt x="228174" y="963004"/>
                    <a:pt x="528685" y="968113"/>
                    <a:pt x="528685" y="968113"/>
                  </a:cubicBezTo>
                </a:path>
              </a:pathLst>
            </a:custGeom>
            <a:ln w="19050" cmpd="sng">
              <a:solidFill>
                <a:srgbClr val="FF0000"/>
              </a:solidFill>
              <a:headEnd type="triangle" w="sm" len="lg"/>
              <a:tailEnd type="non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flipH="1">
              <a:off x="7164289" y="2636838"/>
              <a:ext cx="792261" cy="3054350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  <a:gd name="connsiteX0" fmla="*/ 473573 w 473574"/>
                <a:gd name="connsiteY0" fmla="*/ 0 h 986687"/>
                <a:gd name="connsiteX1" fmla="*/ 82305 w 473574"/>
                <a:gd name="connsiteY1" fmla="*/ 178227 h 986687"/>
                <a:gd name="connsiteX2" fmla="*/ 1486 w 473574"/>
                <a:gd name="connsiteY2" fmla="*/ 593863 h 986687"/>
                <a:gd name="connsiteX3" fmla="*/ 116941 w 473574"/>
                <a:gd name="connsiteY3" fmla="*/ 928681 h 986687"/>
                <a:gd name="connsiteX4" fmla="*/ 336305 w 473574"/>
                <a:gd name="connsiteY4" fmla="*/ 986408 h 986687"/>
                <a:gd name="connsiteX0" fmla="*/ 482493 w 482493"/>
                <a:gd name="connsiteY0" fmla="*/ 0 h 986687"/>
                <a:gd name="connsiteX1" fmla="*/ 58927 w 482493"/>
                <a:gd name="connsiteY1" fmla="*/ 130660 h 986687"/>
                <a:gd name="connsiteX2" fmla="*/ 10406 w 482493"/>
                <a:gd name="connsiteY2" fmla="*/ 593863 h 986687"/>
                <a:gd name="connsiteX3" fmla="*/ 125861 w 482493"/>
                <a:gd name="connsiteY3" fmla="*/ 928681 h 986687"/>
                <a:gd name="connsiteX4" fmla="*/ 345225 w 482493"/>
                <a:gd name="connsiteY4" fmla="*/ 986408 h 986687"/>
                <a:gd name="connsiteX0" fmla="*/ 522960 w 522960"/>
                <a:gd name="connsiteY0" fmla="*/ 0 h 986687"/>
                <a:gd name="connsiteX1" fmla="*/ 99394 w 522960"/>
                <a:gd name="connsiteY1" fmla="*/ 130660 h 986687"/>
                <a:gd name="connsiteX2" fmla="*/ 1336 w 522960"/>
                <a:gd name="connsiteY2" fmla="*/ 371105 h 986687"/>
                <a:gd name="connsiteX3" fmla="*/ 50873 w 522960"/>
                <a:gd name="connsiteY3" fmla="*/ 593863 h 986687"/>
                <a:gd name="connsiteX4" fmla="*/ 166328 w 522960"/>
                <a:gd name="connsiteY4" fmla="*/ 928681 h 986687"/>
                <a:gd name="connsiteX5" fmla="*/ 385692 w 522960"/>
                <a:gd name="connsiteY5" fmla="*/ 986408 h 986687"/>
                <a:gd name="connsiteX0" fmla="*/ 524965 w 524965"/>
                <a:gd name="connsiteY0" fmla="*/ 0 h 986408"/>
                <a:gd name="connsiteX1" fmla="*/ 101399 w 524965"/>
                <a:gd name="connsiteY1" fmla="*/ 130660 h 986408"/>
                <a:gd name="connsiteX2" fmla="*/ 3341 w 524965"/>
                <a:gd name="connsiteY2" fmla="*/ 371105 h 986408"/>
                <a:gd name="connsiteX3" fmla="*/ 28654 w 524965"/>
                <a:gd name="connsiteY3" fmla="*/ 670703 h 986408"/>
                <a:gd name="connsiteX4" fmla="*/ 168333 w 524965"/>
                <a:gd name="connsiteY4" fmla="*/ 928681 h 986408"/>
                <a:gd name="connsiteX5" fmla="*/ 387697 w 524965"/>
                <a:gd name="connsiteY5" fmla="*/ 986408 h 986408"/>
                <a:gd name="connsiteX0" fmla="*/ 524965 w 524965"/>
                <a:gd name="connsiteY0" fmla="*/ 0 h 986408"/>
                <a:gd name="connsiteX1" fmla="*/ 101399 w 524965"/>
                <a:gd name="connsiteY1" fmla="*/ 90411 h 986408"/>
                <a:gd name="connsiteX2" fmla="*/ 3341 w 524965"/>
                <a:gd name="connsiteY2" fmla="*/ 371105 h 986408"/>
                <a:gd name="connsiteX3" fmla="*/ 28654 w 524965"/>
                <a:gd name="connsiteY3" fmla="*/ 670703 h 986408"/>
                <a:gd name="connsiteX4" fmla="*/ 168333 w 524965"/>
                <a:gd name="connsiteY4" fmla="*/ 928681 h 986408"/>
                <a:gd name="connsiteX5" fmla="*/ 387697 w 524965"/>
                <a:gd name="connsiteY5" fmla="*/ 986408 h 986408"/>
                <a:gd name="connsiteX0" fmla="*/ 516891 w 516891"/>
                <a:gd name="connsiteY0" fmla="*/ 0 h 968113"/>
                <a:gd name="connsiteX1" fmla="*/ 101399 w 516891"/>
                <a:gd name="connsiteY1" fmla="*/ 72116 h 968113"/>
                <a:gd name="connsiteX2" fmla="*/ 3341 w 516891"/>
                <a:gd name="connsiteY2" fmla="*/ 352810 h 968113"/>
                <a:gd name="connsiteX3" fmla="*/ 28654 w 516891"/>
                <a:gd name="connsiteY3" fmla="*/ 652408 h 968113"/>
                <a:gd name="connsiteX4" fmla="*/ 168333 w 516891"/>
                <a:gd name="connsiteY4" fmla="*/ 910386 h 968113"/>
                <a:gd name="connsiteX5" fmla="*/ 387697 w 516891"/>
                <a:gd name="connsiteY5" fmla="*/ 968113 h 968113"/>
                <a:gd name="connsiteX0" fmla="*/ 516891 w 516891"/>
                <a:gd name="connsiteY0" fmla="*/ 0 h 968113"/>
                <a:gd name="connsiteX1" fmla="*/ 101399 w 516891"/>
                <a:gd name="connsiteY1" fmla="*/ 72116 h 968113"/>
                <a:gd name="connsiteX2" fmla="*/ 3341 w 516891"/>
                <a:gd name="connsiteY2" fmla="*/ 352810 h 968113"/>
                <a:gd name="connsiteX3" fmla="*/ 28654 w 516891"/>
                <a:gd name="connsiteY3" fmla="*/ 652408 h 968113"/>
                <a:gd name="connsiteX4" fmla="*/ 168333 w 516891"/>
                <a:gd name="connsiteY4" fmla="*/ 910386 h 968113"/>
                <a:gd name="connsiteX5" fmla="*/ 387697 w 516891"/>
                <a:gd name="connsiteY5" fmla="*/ 968113 h 968113"/>
                <a:gd name="connsiteX0" fmla="*/ 516891 w 553564"/>
                <a:gd name="connsiteY0" fmla="*/ 0 h 968113"/>
                <a:gd name="connsiteX1" fmla="*/ 101399 w 553564"/>
                <a:gd name="connsiteY1" fmla="*/ 72116 h 968113"/>
                <a:gd name="connsiteX2" fmla="*/ 3341 w 553564"/>
                <a:gd name="connsiteY2" fmla="*/ 352810 h 968113"/>
                <a:gd name="connsiteX3" fmla="*/ 28654 w 553564"/>
                <a:gd name="connsiteY3" fmla="*/ 652408 h 968113"/>
                <a:gd name="connsiteX4" fmla="*/ 168333 w 553564"/>
                <a:gd name="connsiteY4" fmla="*/ 910386 h 968113"/>
                <a:gd name="connsiteX5" fmla="*/ 553564 w 553564"/>
                <a:gd name="connsiteY5" fmla="*/ 968113 h 96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3564" h="968113">
                  <a:moveTo>
                    <a:pt x="516891" y="0"/>
                  </a:moveTo>
                  <a:cubicBezTo>
                    <a:pt x="287637" y="17507"/>
                    <a:pt x="186991" y="13314"/>
                    <a:pt x="101399" y="72116"/>
                  </a:cubicBezTo>
                  <a:cubicBezTo>
                    <a:pt x="15807" y="130918"/>
                    <a:pt x="11428" y="275610"/>
                    <a:pt x="3341" y="352810"/>
                  </a:cubicBezTo>
                  <a:cubicBezTo>
                    <a:pt x="-4746" y="430010"/>
                    <a:pt x="1155" y="559479"/>
                    <a:pt x="28654" y="652408"/>
                  </a:cubicBezTo>
                  <a:cubicBezTo>
                    <a:pt x="56153" y="745337"/>
                    <a:pt x="108493" y="857769"/>
                    <a:pt x="168333" y="910386"/>
                  </a:cubicBezTo>
                  <a:cubicBezTo>
                    <a:pt x="228174" y="963004"/>
                    <a:pt x="553564" y="968113"/>
                    <a:pt x="553564" y="968113"/>
                  </a:cubicBezTo>
                </a:path>
              </a:pathLst>
            </a:custGeom>
            <a:ln w="19050" cmpd="sng">
              <a:solidFill>
                <a:srgbClr val="FF0000"/>
              </a:solidFill>
              <a:headEnd type="triangle" w="sm" len="lg"/>
              <a:tailEnd type="non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10039" y="1894918"/>
            <a:ext cx="2333731" cy="1352162"/>
            <a:chOff x="6138546" y="2576824"/>
            <a:chExt cx="1044001" cy="1352162"/>
          </a:xfrm>
        </p:grpSpPr>
        <p:sp>
          <p:nvSpPr>
            <p:cNvPr id="41" name="Freeform 40"/>
            <p:cNvSpPr/>
            <p:nvPr/>
          </p:nvSpPr>
          <p:spPr>
            <a:xfrm flipH="1" flipV="1">
              <a:off x="6138546" y="2766086"/>
              <a:ext cx="785069" cy="712125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  <a:gd name="connsiteX0" fmla="*/ 547713 w 547712"/>
                <a:gd name="connsiteY0" fmla="*/ 0 h 935460"/>
                <a:gd name="connsiteX1" fmla="*/ 83423 w 547712"/>
                <a:gd name="connsiteY1" fmla="*/ 127000 h 935460"/>
                <a:gd name="connsiteX2" fmla="*/ 2604 w 547712"/>
                <a:gd name="connsiteY2" fmla="*/ 542636 h 935460"/>
                <a:gd name="connsiteX3" fmla="*/ 118059 w 547712"/>
                <a:gd name="connsiteY3" fmla="*/ 877454 h 935460"/>
                <a:gd name="connsiteX4" fmla="*/ 337423 w 547712"/>
                <a:gd name="connsiteY4" fmla="*/ 935181 h 935460"/>
                <a:gd name="connsiteX0" fmla="*/ 545986 w 545986"/>
                <a:gd name="connsiteY0" fmla="*/ 0 h 935460"/>
                <a:gd name="connsiteX1" fmla="*/ 173127 w 545986"/>
                <a:gd name="connsiteY1" fmla="*/ 89502 h 935460"/>
                <a:gd name="connsiteX2" fmla="*/ 877 w 545986"/>
                <a:gd name="connsiteY2" fmla="*/ 542636 h 935460"/>
                <a:gd name="connsiteX3" fmla="*/ 116332 w 545986"/>
                <a:gd name="connsiteY3" fmla="*/ 877454 h 935460"/>
                <a:gd name="connsiteX4" fmla="*/ 335696 w 545986"/>
                <a:gd name="connsiteY4" fmla="*/ 935181 h 935460"/>
                <a:gd name="connsiteX0" fmla="*/ 546179 w 546179"/>
                <a:gd name="connsiteY0" fmla="*/ 0 h 935460"/>
                <a:gd name="connsiteX1" fmla="*/ 173320 w 546179"/>
                <a:gd name="connsiteY1" fmla="*/ 89502 h 935460"/>
                <a:gd name="connsiteX2" fmla="*/ 1070 w 546179"/>
                <a:gd name="connsiteY2" fmla="*/ 542636 h 935460"/>
                <a:gd name="connsiteX3" fmla="*/ 116525 w 546179"/>
                <a:gd name="connsiteY3" fmla="*/ 877454 h 935460"/>
                <a:gd name="connsiteX4" fmla="*/ 423431 w 546179"/>
                <a:gd name="connsiteY4" fmla="*/ 935181 h 935460"/>
                <a:gd name="connsiteX0" fmla="*/ 546179 w 800367"/>
                <a:gd name="connsiteY0" fmla="*/ 0 h 918488"/>
                <a:gd name="connsiteX1" fmla="*/ 173320 w 800367"/>
                <a:gd name="connsiteY1" fmla="*/ 89502 h 918488"/>
                <a:gd name="connsiteX2" fmla="*/ 1070 w 800367"/>
                <a:gd name="connsiteY2" fmla="*/ 542636 h 918488"/>
                <a:gd name="connsiteX3" fmla="*/ 116525 w 800367"/>
                <a:gd name="connsiteY3" fmla="*/ 877454 h 918488"/>
                <a:gd name="connsiteX4" fmla="*/ 800367 w 800367"/>
                <a:gd name="connsiteY4" fmla="*/ 910455 h 918488"/>
                <a:gd name="connsiteX0" fmla="*/ 470792 w 800367"/>
                <a:gd name="connsiteY0" fmla="*/ 55545 h 850404"/>
                <a:gd name="connsiteX1" fmla="*/ 173320 w 800367"/>
                <a:gd name="connsiteY1" fmla="*/ 21418 h 850404"/>
                <a:gd name="connsiteX2" fmla="*/ 1070 w 800367"/>
                <a:gd name="connsiteY2" fmla="*/ 474552 h 850404"/>
                <a:gd name="connsiteX3" fmla="*/ 116525 w 800367"/>
                <a:gd name="connsiteY3" fmla="*/ 809370 h 850404"/>
                <a:gd name="connsiteX4" fmla="*/ 800367 w 800367"/>
                <a:gd name="connsiteY4" fmla="*/ 842371 h 850404"/>
                <a:gd name="connsiteX0" fmla="*/ 470009 w 799584"/>
                <a:gd name="connsiteY0" fmla="*/ 0 h 794859"/>
                <a:gd name="connsiteX1" fmla="*/ 142921 w 799584"/>
                <a:gd name="connsiteY1" fmla="*/ 163680 h 794859"/>
                <a:gd name="connsiteX2" fmla="*/ 287 w 799584"/>
                <a:gd name="connsiteY2" fmla="*/ 419007 h 794859"/>
                <a:gd name="connsiteX3" fmla="*/ 115742 w 799584"/>
                <a:gd name="connsiteY3" fmla="*/ 753825 h 794859"/>
                <a:gd name="connsiteX4" fmla="*/ 799584 w 799584"/>
                <a:gd name="connsiteY4" fmla="*/ 786826 h 794859"/>
                <a:gd name="connsiteX0" fmla="*/ 475300 w 804875"/>
                <a:gd name="connsiteY0" fmla="*/ 0 h 828625"/>
                <a:gd name="connsiteX1" fmla="*/ 148212 w 804875"/>
                <a:gd name="connsiteY1" fmla="*/ 163680 h 828625"/>
                <a:gd name="connsiteX2" fmla="*/ 5578 w 804875"/>
                <a:gd name="connsiteY2" fmla="*/ 419007 h 828625"/>
                <a:gd name="connsiteX3" fmla="*/ 325655 w 804875"/>
                <a:gd name="connsiteY3" fmla="*/ 803276 h 828625"/>
                <a:gd name="connsiteX4" fmla="*/ 804875 w 804875"/>
                <a:gd name="connsiteY4" fmla="*/ 786826 h 828625"/>
                <a:gd name="connsiteX0" fmla="*/ 379900 w 709475"/>
                <a:gd name="connsiteY0" fmla="*/ 0 h 828625"/>
                <a:gd name="connsiteX1" fmla="*/ 52812 w 709475"/>
                <a:gd name="connsiteY1" fmla="*/ 163680 h 828625"/>
                <a:gd name="connsiteX2" fmla="*/ 17874 w 709475"/>
                <a:gd name="connsiteY2" fmla="*/ 633298 h 828625"/>
                <a:gd name="connsiteX3" fmla="*/ 230255 w 709475"/>
                <a:gd name="connsiteY3" fmla="*/ 803276 h 828625"/>
                <a:gd name="connsiteX4" fmla="*/ 709475 w 709475"/>
                <a:gd name="connsiteY4" fmla="*/ 786826 h 828625"/>
                <a:gd name="connsiteX0" fmla="*/ 379704 w 709279"/>
                <a:gd name="connsiteY0" fmla="*/ 0 h 863649"/>
                <a:gd name="connsiteX1" fmla="*/ 52616 w 709279"/>
                <a:gd name="connsiteY1" fmla="*/ 163680 h 863649"/>
                <a:gd name="connsiteX2" fmla="*/ 17678 w 709279"/>
                <a:gd name="connsiteY2" fmla="*/ 633298 h 863649"/>
                <a:gd name="connsiteX3" fmla="*/ 227367 w 709279"/>
                <a:gd name="connsiteY3" fmla="*/ 844486 h 863649"/>
                <a:gd name="connsiteX4" fmla="*/ 709279 w 709279"/>
                <a:gd name="connsiteY4" fmla="*/ 786826 h 863649"/>
                <a:gd name="connsiteX0" fmla="*/ 379704 w 709279"/>
                <a:gd name="connsiteY0" fmla="*/ 0 h 863649"/>
                <a:gd name="connsiteX1" fmla="*/ 52616 w 709279"/>
                <a:gd name="connsiteY1" fmla="*/ 163680 h 863649"/>
                <a:gd name="connsiteX2" fmla="*/ 17678 w 709279"/>
                <a:gd name="connsiteY2" fmla="*/ 633298 h 863649"/>
                <a:gd name="connsiteX3" fmla="*/ 227367 w 709279"/>
                <a:gd name="connsiteY3" fmla="*/ 844486 h 863649"/>
                <a:gd name="connsiteX4" fmla="*/ 709279 w 709279"/>
                <a:gd name="connsiteY4" fmla="*/ 786826 h 863649"/>
                <a:gd name="connsiteX0" fmla="*/ 379704 w 709279"/>
                <a:gd name="connsiteY0" fmla="*/ 0 h 866922"/>
                <a:gd name="connsiteX1" fmla="*/ 52616 w 709279"/>
                <a:gd name="connsiteY1" fmla="*/ 163680 h 866922"/>
                <a:gd name="connsiteX2" fmla="*/ 17678 w 709279"/>
                <a:gd name="connsiteY2" fmla="*/ 633298 h 866922"/>
                <a:gd name="connsiteX3" fmla="*/ 227367 w 709279"/>
                <a:gd name="connsiteY3" fmla="*/ 844486 h 866922"/>
                <a:gd name="connsiteX4" fmla="*/ 709279 w 709279"/>
                <a:gd name="connsiteY4" fmla="*/ 786826 h 866922"/>
                <a:gd name="connsiteX0" fmla="*/ 379704 w 744280"/>
                <a:gd name="connsiteY0" fmla="*/ 0 h 865062"/>
                <a:gd name="connsiteX1" fmla="*/ 52616 w 744280"/>
                <a:gd name="connsiteY1" fmla="*/ 163680 h 865062"/>
                <a:gd name="connsiteX2" fmla="*/ 17678 w 744280"/>
                <a:gd name="connsiteY2" fmla="*/ 633298 h 865062"/>
                <a:gd name="connsiteX3" fmla="*/ 227367 w 744280"/>
                <a:gd name="connsiteY3" fmla="*/ 844486 h 865062"/>
                <a:gd name="connsiteX4" fmla="*/ 744280 w 744280"/>
                <a:gd name="connsiteY4" fmla="*/ 770342 h 865062"/>
                <a:gd name="connsiteX0" fmla="*/ 379509 w 744085"/>
                <a:gd name="connsiteY0" fmla="*/ 0 h 925867"/>
                <a:gd name="connsiteX1" fmla="*/ 52421 w 744085"/>
                <a:gd name="connsiteY1" fmla="*/ 163680 h 925867"/>
                <a:gd name="connsiteX2" fmla="*/ 17483 w 744085"/>
                <a:gd name="connsiteY2" fmla="*/ 633298 h 925867"/>
                <a:gd name="connsiteX3" fmla="*/ 224480 w 744085"/>
                <a:gd name="connsiteY3" fmla="*/ 910421 h 925867"/>
                <a:gd name="connsiteX4" fmla="*/ 744085 w 744085"/>
                <a:gd name="connsiteY4" fmla="*/ 770342 h 925867"/>
                <a:gd name="connsiteX0" fmla="*/ 379509 w 744085"/>
                <a:gd name="connsiteY0" fmla="*/ 0 h 910421"/>
                <a:gd name="connsiteX1" fmla="*/ 52421 w 744085"/>
                <a:gd name="connsiteY1" fmla="*/ 163680 h 910421"/>
                <a:gd name="connsiteX2" fmla="*/ 17483 w 744085"/>
                <a:gd name="connsiteY2" fmla="*/ 633298 h 910421"/>
                <a:gd name="connsiteX3" fmla="*/ 224480 w 744085"/>
                <a:gd name="connsiteY3" fmla="*/ 910421 h 910421"/>
                <a:gd name="connsiteX4" fmla="*/ 744085 w 744085"/>
                <a:gd name="connsiteY4" fmla="*/ 770342 h 910421"/>
                <a:gd name="connsiteX0" fmla="*/ 379509 w 744085"/>
                <a:gd name="connsiteY0" fmla="*/ 0 h 924297"/>
                <a:gd name="connsiteX1" fmla="*/ 52421 w 744085"/>
                <a:gd name="connsiteY1" fmla="*/ 163680 h 924297"/>
                <a:gd name="connsiteX2" fmla="*/ 17483 w 744085"/>
                <a:gd name="connsiteY2" fmla="*/ 633298 h 924297"/>
                <a:gd name="connsiteX3" fmla="*/ 224480 w 744085"/>
                <a:gd name="connsiteY3" fmla="*/ 910421 h 924297"/>
                <a:gd name="connsiteX4" fmla="*/ 744085 w 744085"/>
                <a:gd name="connsiteY4" fmla="*/ 770342 h 9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085" h="924297">
                  <a:moveTo>
                    <a:pt x="379509" y="0"/>
                  </a:moveTo>
                  <a:cubicBezTo>
                    <a:pt x="279448" y="21166"/>
                    <a:pt x="112759" y="58130"/>
                    <a:pt x="52421" y="163680"/>
                  </a:cubicBezTo>
                  <a:cubicBezTo>
                    <a:pt x="-7917" y="269230"/>
                    <a:pt x="-11194" y="508841"/>
                    <a:pt x="17483" y="633298"/>
                  </a:cubicBezTo>
                  <a:cubicBezTo>
                    <a:pt x="46160" y="757755"/>
                    <a:pt x="73315" y="853239"/>
                    <a:pt x="224480" y="910421"/>
                  </a:cubicBezTo>
                  <a:cubicBezTo>
                    <a:pt x="394990" y="970873"/>
                    <a:pt x="570883" y="817035"/>
                    <a:pt x="744085" y="770342"/>
                  </a:cubicBezTo>
                </a:path>
              </a:pathLst>
            </a:custGeom>
            <a:ln w="19050" cmpd="sng">
              <a:solidFill>
                <a:srgbClr val="008000"/>
              </a:solidFill>
              <a:headEnd type="triangle" w="sm" len="lg"/>
              <a:tailEnd type="triangl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flipH="1" flipV="1">
              <a:off x="6534901" y="2576824"/>
              <a:ext cx="647646" cy="1352162"/>
            </a:xfrm>
            <a:custGeom>
              <a:avLst/>
              <a:gdLst>
                <a:gd name="connsiteX0" fmla="*/ 324193 w 324193"/>
                <a:gd name="connsiteY0" fmla="*/ 0 h 936196"/>
                <a:gd name="connsiteX1" fmla="*/ 70193 w 324193"/>
                <a:gd name="connsiteY1" fmla="*/ 127000 h 936196"/>
                <a:gd name="connsiteX2" fmla="*/ 920 w 324193"/>
                <a:gd name="connsiteY2" fmla="*/ 508000 h 936196"/>
                <a:gd name="connsiteX3" fmla="*/ 104829 w 324193"/>
                <a:gd name="connsiteY3" fmla="*/ 877454 h 936196"/>
                <a:gd name="connsiteX4" fmla="*/ 324193 w 324193"/>
                <a:gd name="connsiteY4" fmla="*/ 935181 h 936196"/>
                <a:gd name="connsiteX0" fmla="*/ 335508 w 335508"/>
                <a:gd name="connsiteY0" fmla="*/ 0 h 935460"/>
                <a:gd name="connsiteX1" fmla="*/ 81508 w 335508"/>
                <a:gd name="connsiteY1" fmla="*/ 127000 h 935460"/>
                <a:gd name="connsiteX2" fmla="*/ 689 w 335508"/>
                <a:gd name="connsiteY2" fmla="*/ 542636 h 935460"/>
                <a:gd name="connsiteX3" fmla="*/ 116144 w 335508"/>
                <a:gd name="connsiteY3" fmla="*/ 877454 h 935460"/>
                <a:gd name="connsiteX4" fmla="*/ 335508 w 335508"/>
                <a:gd name="connsiteY4" fmla="*/ 935181 h 935460"/>
                <a:gd name="connsiteX0" fmla="*/ 547713 w 547712"/>
                <a:gd name="connsiteY0" fmla="*/ 0 h 935460"/>
                <a:gd name="connsiteX1" fmla="*/ 83423 w 547712"/>
                <a:gd name="connsiteY1" fmla="*/ 127000 h 935460"/>
                <a:gd name="connsiteX2" fmla="*/ 2604 w 547712"/>
                <a:gd name="connsiteY2" fmla="*/ 542636 h 935460"/>
                <a:gd name="connsiteX3" fmla="*/ 118059 w 547712"/>
                <a:gd name="connsiteY3" fmla="*/ 877454 h 935460"/>
                <a:gd name="connsiteX4" fmla="*/ 337423 w 547712"/>
                <a:gd name="connsiteY4" fmla="*/ 935181 h 935460"/>
                <a:gd name="connsiteX0" fmla="*/ 545986 w 545986"/>
                <a:gd name="connsiteY0" fmla="*/ 0 h 935460"/>
                <a:gd name="connsiteX1" fmla="*/ 173127 w 545986"/>
                <a:gd name="connsiteY1" fmla="*/ 89502 h 935460"/>
                <a:gd name="connsiteX2" fmla="*/ 877 w 545986"/>
                <a:gd name="connsiteY2" fmla="*/ 542636 h 935460"/>
                <a:gd name="connsiteX3" fmla="*/ 116332 w 545986"/>
                <a:gd name="connsiteY3" fmla="*/ 877454 h 935460"/>
                <a:gd name="connsiteX4" fmla="*/ 335696 w 545986"/>
                <a:gd name="connsiteY4" fmla="*/ 935181 h 935460"/>
                <a:gd name="connsiteX0" fmla="*/ 546179 w 546179"/>
                <a:gd name="connsiteY0" fmla="*/ 0 h 935460"/>
                <a:gd name="connsiteX1" fmla="*/ 173320 w 546179"/>
                <a:gd name="connsiteY1" fmla="*/ 89502 h 935460"/>
                <a:gd name="connsiteX2" fmla="*/ 1070 w 546179"/>
                <a:gd name="connsiteY2" fmla="*/ 542636 h 935460"/>
                <a:gd name="connsiteX3" fmla="*/ 116525 w 546179"/>
                <a:gd name="connsiteY3" fmla="*/ 877454 h 935460"/>
                <a:gd name="connsiteX4" fmla="*/ 423431 w 546179"/>
                <a:gd name="connsiteY4" fmla="*/ 935181 h 935460"/>
                <a:gd name="connsiteX0" fmla="*/ 557692 w 1035226"/>
                <a:gd name="connsiteY0" fmla="*/ 0 h 1212082"/>
                <a:gd name="connsiteX1" fmla="*/ 184833 w 1035226"/>
                <a:gd name="connsiteY1" fmla="*/ 89502 h 1212082"/>
                <a:gd name="connsiteX2" fmla="*/ 12583 w 1035226"/>
                <a:gd name="connsiteY2" fmla="*/ 542636 h 1212082"/>
                <a:gd name="connsiteX3" fmla="*/ 128038 w 1035226"/>
                <a:gd name="connsiteY3" fmla="*/ 877454 h 1212082"/>
                <a:gd name="connsiteX4" fmla="*/ 1035226 w 1035226"/>
                <a:gd name="connsiteY4" fmla="*/ 1212082 h 1212082"/>
                <a:gd name="connsiteX0" fmla="*/ 555755 w 1033289"/>
                <a:gd name="connsiteY0" fmla="*/ 0 h 1212082"/>
                <a:gd name="connsiteX1" fmla="*/ 182896 w 1033289"/>
                <a:gd name="connsiteY1" fmla="*/ 89502 h 1212082"/>
                <a:gd name="connsiteX2" fmla="*/ 10646 w 1033289"/>
                <a:gd name="connsiteY2" fmla="*/ 542636 h 1212082"/>
                <a:gd name="connsiteX3" fmla="*/ 476264 w 1033289"/>
                <a:gd name="connsiteY3" fmla="*/ 888991 h 1212082"/>
                <a:gd name="connsiteX4" fmla="*/ 1033289 w 1033289"/>
                <a:gd name="connsiteY4" fmla="*/ 1212082 h 1212082"/>
                <a:gd name="connsiteX0" fmla="*/ 382632 w 860166"/>
                <a:gd name="connsiteY0" fmla="*/ 0 h 1212082"/>
                <a:gd name="connsiteX1" fmla="*/ 9773 w 860166"/>
                <a:gd name="connsiteY1" fmla="*/ 89502 h 1212082"/>
                <a:gd name="connsiteX2" fmla="*/ 125158 w 860166"/>
                <a:gd name="connsiteY2" fmla="*/ 519561 h 1212082"/>
                <a:gd name="connsiteX3" fmla="*/ 303141 w 860166"/>
                <a:gd name="connsiteY3" fmla="*/ 888991 h 1212082"/>
                <a:gd name="connsiteX4" fmla="*/ 860166 w 860166"/>
                <a:gd name="connsiteY4" fmla="*/ 1212082 h 1212082"/>
                <a:gd name="connsiteX0" fmla="*/ 279276 w 756810"/>
                <a:gd name="connsiteY0" fmla="*/ 0 h 1212082"/>
                <a:gd name="connsiteX1" fmla="*/ 31476 w 756810"/>
                <a:gd name="connsiteY1" fmla="*/ 193340 h 1212082"/>
                <a:gd name="connsiteX2" fmla="*/ 21802 w 756810"/>
                <a:gd name="connsiteY2" fmla="*/ 519561 h 1212082"/>
                <a:gd name="connsiteX3" fmla="*/ 199785 w 756810"/>
                <a:gd name="connsiteY3" fmla="*/ 888991 h 1212082"/>
                <a:gd name="connsiteX4" fmla="*/ 756810 w 756810"/>
                <a:gd name="connsiteY4" fmla="*/ 1212082 h 1212082"/>
                <a:gd name="connsiteX0" fmla="*/ 279276 w 756810"/>
                <a:gd name="connsiteY0" fmla="*/ 0 h 1212082"/>
                <a:gd name="connsiteX1" fmla="*/ 31476 w 756810"/>
                <a:gd name="connsiteY1" fmla="*/ 193340 h 1212082"/>
                <a:gd name="connsiteX2" fmla="*/ 21802 w 756810"/>
                <a:gd name="connsiteY2" fmla="*/ 519561 h 1212082"/>
                <a:gd name="connsiteX3" fmla="*/ 199785 w 756810"/>
                <a:gd name="connsiteY3" fmla="*/ 888991 h 1212082"/>
                <a:gd name="connsiteX4" fmla="*/ 370467 w 756810"/>
                <a:gd name="connsiteY4" fmla="*/ 1109731 h 1212082"/>
                <a:gd name="connsiteX5" fmla="*/ 756810 w 756810"/>
                <a:gd name="connsiteY5" fmla="*/ 1212082 h 1212082"/>
                <a:gd name="connsiteX0" fmla="*/ 276145 w 753679"/>
                <a:gd name="connsiteY0" fmla="*/ 0 h 1212082"/>
                <a:gd name="connsiteX1" fmla="*/ 28345 w 753679"/>
                <a:gd name="connsiteY1" fmla="*/ 193340 h 1212082"/>
                <a:gd name="connsiteX2" fmla="*/ 18671 w 753679"/>
                <a:gd name="connsiteY2" fmla="*/ 519561 h 1212082"/>
                <a:gd name="connsiteX3" fmla="*/ 146630 w 753679"/>
                <a:gd name="connsiteY3" fmla="*/ 888991 h 1212082"/>
                <a:gd name="connsiteX4" fmla="*/ 367336 w 753679"/>
                <a:gd name="connsiteY4" fmla="*/ 1109731 h 1212082"/>
                <a:gd name="connsiteX5" fmla="*/ 753679 w 753679"/>
                <a:gd name="connsiteY5" fmla="*/ 1212082 h 1212082"/>
                <a:gd name="connsiteX0" fmla="*/ 257483 w 735017"/>
                <a:gd name="connsiteY0" fmla="*/ 0 h 1212082"/>
                <a:gd name="connsiteX1" fmla="*/ 122236 w 735017"/>
                <a:gd name="connsiteY1" fmla="*/ 331791 h 1212082"/>
                <a:gd name="connsiteX2" fmla="*/ 9 w 735017"/>
                <a:gd name="connsiteY2" fmla="*/ 519561 h 1212082"/>
                <a:gd name="connsiteX3" fmla="*/ 127968 w 735017"/>
                <a:gd name="connsiteY3" fmla="*/ 888991 h 1212082"/>
                <a:gd name="connsiteX4" fmla="*/ 348674 w 735017"/>
                <a:gd name="connsiteY4" fmla="*/ 1109731 h 1212082"/>
                <a:gd name="connsiteX5" fmla="*/ 735017 w 735017"/>
                <a:gd name="connsiteY5" fmla="*/ 1212082 h 1212082"/>
                <a:gd name="connsiteX0" fmla="*/ 135316 w 612850"/>
                <a:gd name="connsiteY0" fmla="*/ 0 h 1212082"/>
                <a:gd name="connsiteX1" fmla="*/ 69 w 612850"/>
                <a:gd name="connsiteY1" fmla="*/ 331791 h 1212082"/>
                <a:gd name="connsiteX2" fmla="*/ 115454 w 612850"/>
                <a:gd name="connsiteY2" fmla="*/ 750312 h 1212082"/>
                <a:gd name="connsiteX3" fmla="*/ 5801 w 612850"/>
                <a:gd name="connsiteY3" fmla="*/ 888991 h 1212082"/>
                <a:gd name="connsiteX4" fmla="*/ 226507 w 612850"/>
                <a:gd name="connsiteY4" fmla="*/ 1109731 h 1212082"/>
                <a:gd name="connsiteX5" fmla="*/ 612850 w 612850"/>
                <a:gd name="connsiteY5" fmla="*/ 1212082 h 1212082"/>
                <a:gd name="connsiteX0" fmla="*/ 135343 w 612877"/>
                <a:gd name="connsiteY0" fmla="*/ 0 h 1212082"/>
                <a:gd name="connsiteX1" fmla="*/ 96 w 612877"/>
                <a:gd name="connsiteY1" fmla="*/ 331791 h 1212082"/>
                <a:gd name="connsiteX2" fmla="*/ 115481 w 612877"/>
                <a:gd name="connsiteY2" fmla="*/ 750312 h 1212082"/>
                <a:gd name="connsiteX3" fmla="*/ 218428 w 612877"/>
                <a:gd name="connsiteY3" fmla="*/ 946679 h 1212082"/>
                <a:gd name="connsiteX4" fmla="*/ 226534 w 612877"/>
                <a:gd name="connsiteY4" fmla="*/ 1109731 h 1212082"/>
                <a:gd name="connsiteX5" fmla="*/ 612877 w 612877"/>
                <a:gd name="connsiteY5" fmla="*/ 1212082 h 1212082"/>
                <a:gd name="connsiteX0" fmla="*/ 135343 w 612877"/>
                <a:gd name="connsiteY0" fmla="*/ 0 h 1212082"/>
                <a:gd name="connsiteX1" fmla="*/ 96 w 612877"/>
                <a:gd name="connsiteY1" fmla="*/ 331791 h 1212082"/>
                <a:gd name="connsiteX2" fmla="*/ 115481 w 612877"/>
                <a:gd name="connsiteY2" fmla="*/ 750312 h 1212082"/>
                <a:gd name="connsiteX3" fmla="*/ 218428 w 612877"/>
                <a:gd name="connsiteY3" fmla="*/ 946679 h 1212082"/>
                <a:gd name="connsiteX4" fmla="*/ 401617 w 612877"/>
                <a:gd name="connsiteY4" fmla="*/ 1121269 h 1212082"/>
                <a:gd name="connsiteX5" fmla="*/ 612877 w 612877"/>
                <a:gd name="connsiteY5" fmla="*/ 1212082 h 1212082"/>
                <a:gd name="connsiteX0" fmla="*/ 135343 w 775454"/>
                <a:gd name="connsiteY0" fmla="*/ 0 h 1189007"/>
                <a:gd name="connsiteX1" fmla="*/ 96 w 775454"/>
                <a:gd name="connsiteY1" fmla="*/ 331791 h 1189007"/>
                <a:gd name="connsiteX2" fmla="*/ 115481 w 775454"/>
                <a:gd name="connsiteY2" fmla="*/ 750312 h 1189007"/>
                <a:gd name="connsiteX3" fmla="*/ 218428 w 775454"/>
                <a:gd name="connsiteY3" fmla="*/ 946679 h 1189007"/>
                <a:gd name="connsiteX4" fmla="*/ 401617 w 775454"/>
                <a:gd name="connsiteY4" fmla="*/ 1121269 h 1189007"/>
                <a:gd name="connsiteX5" fmla="*/ 775454 w 775454"/>
                <a:gd name="connsiteY5" fmla="*/ 1189007 h 1189007"/>
                <a:gd name="connsiteX0" fmla="*/ 586356 w 795724"/>
                <a:gd name="connsiteY0" fmla="*/ 0 h 1474369"/>
                <a:gd name="connsiteX1" fmla="*/ 20366 w 795724"/>
                <a:gd name="connsiteY1" fmla="*/ 617153 h 1474369"/>
                <a:gd name="connsiteX2" fmla="*/ 135751 w 795724"/>
                <a:gd name="connsiteY2" fmla="*/ 1035674 h 1474369"/>
                <a:gd name="connsiteX3" fmla="*/ 238698 w 795724"/>
                <a:gd name="connsiteY3" fmla="*/ 1232041 h 1474369"/>
                <a:gd name="connsiteX4" fmla="*/ 421887 w 795724"/>
                <a:gd name="connsiteY4" fmla="*/ 1406631 h 1474369"/>
                <a:gd name="connsiteX5" fmla="*/ 795724 w 795724"/>
                <a:gd name="connsiteY5" fmla="*/ 1474369 h 1474369"/>
                <a:gd name="connsiteX0" fmla="*/ 457010 w 666378"/>
                <a:gd name="connsiteY0" fmla="*/ 0 h 1474369"/>
                <a:gd name="connsiteX1" fmla="*/ 60240 w 666378"/>
                <a:gd name="connsiteY1" fmla="*/ 243012 h 1474369"/>
                <a:gd name="connsiteX2" fmla="*/ 6405 w 666378"/>
                <a:gd name="connsiteY2" fmla="*/ 1035674 h 1474369"/>
                <a:gd name="connsiteX3" fmla="*/ 109352 w 666378"/>
                <a:gd name="connsiteY3" fmla="*/ 1232041 h 1474369"/>
                <a:gd name="connsiteX4" fmla="*/ 292541 w 666378"/>
                <a:gd name="connsiteY4" fmla="*/ 1406631 h 1474369"/>
                <a:gd name="connsiteX5" fmla="*/ 666378 w 666378"/>
                <a:gd name="connsiteY5" fmla="*/ 1474369 h 1474369"/>
                <a:gd name="connsiteX0" fmla="*/ 486417 w 695785"/>
                <a:gd name="connsiteY0" fmla="*/ 0 h 1474369"/>
                <a:gd name="connsiteX1" fmla="*/ 89647 w 695785"/>
                <a:gd name="connsiteY1" fmla="*/ 243012 h 1474369"/>
                <a:gd name="connsiteX2" fmla="*/ 1968 w 695785"/>
                <a:gd name="connsiteY2" fmla="*/ 801043 h 1474369"/>
                <a:gd name="connsiteX3" fmla="*/ 138759 w 695785"/>
                <a:gd name="connsiteY3" fmla="*/ 1232041 h 1474369"/>
                <a:gd name="connsiteX4" fmla="*/ 321948 w 695785"/>
                <a:gd name="connsiteY4" fmla="*/ 1406631 h 1474369"/>
                <a:gd name="connsiteX5" fmla="*/ 695785 w 695785"/>
                <a:gd name="connsiteY5" fmla="*/ 1474369 h 1474369"/>
                <a:gd name="connsiteX0" fmla="*/ 486417 w 695785"/>
                <a:gd name="connsiteY0" fmla="*/ 0 h 1474369"/>
                <a:gd name="connsiteX1" fmla="*/ 89647 w 695785"/>
                <a:gd name="connsiteY1" fmla="*/ 243012 h 1474369"/>
                <a:gd name="connsiteX2" fmla="*/ 1968 w 695785"/>
                <a:gd name="connsiteY2" fmla="*/ 801043 h 1474369"/>
                <a:gd name="connsiteX3" fmla="*/ 138759 w 695785"/>
                <a:gd name="connsiteY3" fmla="*/ 1232041 h 1474369"/>
                <a:gd name="connsiteX4" fmla="*/ 352715 w 695785"/>
                <a:gd name="connsiteY4" fmla="*/ 1444679 h 1474369"/>
                <a:gd name="connsiteX5" fmla="*/ 695785 w 695785"/>
                <a:gd name="connsiteY5" fmla="*/ 1474369 h 1474369"/>
                <a:gd name="connsiteX0" fmla="*/ 486417 w 658864"/>
                <a:gd name="connsiteY0" fmla="*/ 0 h 1465343"/>
                <a:gd name="connsiteX1" fmla="*/ 89647 w 658864"/>
                <a:gd name="connsiteY1" fmla="*/ 243012 h 1465343"/>
                <a:gd name="connsiteX2" fmla="*/ 1968 w 658864"/>
                <a:gd name="connsiteY2" fmla="*/ 801043 h 1465343"/>
                <a:gd name="connsiteX3" fmla="*/ 138759 w 658864"/>
                <a:gd name="connsiteY3" fmla="*/ 1232041 h 1465343"/>
                <a:gd name="connsiteX4" fmla="*/ 352715 w 658864"/>
                <a:gd name="connsiteY4" fmla="*/ 1444679 h 1465343"/>
                <a:gd name="connsiteX5" fmla="*/ 658864 w 658864"/>
                <a:gd name="connsiteY5" fmla="*/ 1455345 h 1465343"/>
                <a:gd name="connsiteX0" fmla="*/ 486417 w 658864"/>
                <a:gd name="connsiteY0" fmla="*/ 0 h 1485713"/>
                <a:gd name="connsiteX1" fmla="*/ 89647 w 658864"/>
                <a:gd name="connsiteY1" fmla="*/ 243012 h 1485713"/>
                <a:gd name="connsiteX2" fmla="*/ 1968 w 658864"/>
                <a:gd name="connsiteY2" fmla="*/ 801043 h 1485713"/>
                <a:gd name="connsiteX3" fmla="*/ 138759 w 658864"/>
                <a:gd name="connsiteY3" fmla="*/ 1232041 h 1485713"/>
                <a:gd name="connsiteX4" fmla="*/ 352715 w 658864"/>
                <a:gd name="connsiteY4" fmla="*/ 1444679 h 1485713"/>
                <a:gd name="connsiteX5" fmla="*/ 658864 w 658864"/>
                <a:gd name="connsiteY5" fmla="*/ 1455345 h 1485713"/>
                <a:gd name="connsiteX0" fmla="*/ 486417 w 658864"/>
                <a:gd name="connsiteY0" fmla="*/ 0 h 1485713"/>
                <a:gd name="connsiteX1" fmla="*/ 89647 w 658864"/>
                <a:gd name="connsiteY1" fmla="*/ 243012 h 1485713"/>
                <a:gd name="connsiteX2" fmla="*/ 1968 w 658864"/>
                <a:gd name="connsiteY2" fmla="*/ 801043 h 1485713"/>
                <a:gd name="connsiteX3" fmla="*/ 138759 w 658864"/>
                <a:gd name="connsiteY3" fmla="*/ 1232041 h 1485713"/>
                <a:gd name="connsiteX4" fmla="*/ 294257 w 658864"/>
                <a:gd name="connsiteY4" fmla="*/ 1444679 h 1485713"/>
                <a:gd name="connsiteX5" fmla="*/ 658864 w 658864"/>
                <a:gd name="connsiteY5" fmla="*/ 1455345 h 1485713"/>
                <a:gd name="connsiteX0" fmla="*/ 484695 w 657142"/>
                <a:gd name="connsiteY0" fmla="*/ 0 h 1485713"/>
                <a:gd name="connsiteX1" fmla="*/ 87925 w 657142"/>
                <a:gd name="connsiteY1" fmla="*/ 243012 h 1485713"/>
                <a:gd name="connsiteX2" fmla="*/ 246 w 657142"/>
                <a:gd name="connsiteY2" fmla="*/ 801043 h 1485713"/>
                <a:gd name="connsiteX3" fmla="*/ 100116 w 657142"/>
                <a:gd name="connsiteY3" fmla="*/ 1232041 h 1485713"/>
                <a:gd name="connsiteX4" fmla="*/ 292535 w 657142"/>
                <a:gd name="connsiteY4" fmla="*/ 1444679 h 1485713"/>
                <a:gd name="connsiteX5" fmla="*/ 657142 w 657142"/>
                <a:gd name="connsiteY5" fmla="*/ 1455345 h 1485713"/>
                <a:gd name="connsiteX0" fmla="*/ 485485 w 657932"/>
                <a:gd name="connsiteY0" fmla="*/ 132688 h 1618401"/>
                <a:gd name="connsiteX1" fmla="*/ 79485 w 657932"/>
                <a:gd name="connsiteY1" fmla="*/ 39715 h 1618401"/>
                <a:gd name="connsiteX2" fmla="*/ 1036 w 657932"/>
                <a:gd name="connsiteY2" fmla="*/ 933731 h 1618401"/>
                <a:gd name="connsiteX3" fmla="*/ 100906 w 657932"/>
                <a:gd name="connsiteY3" fmla="*/ 1364729 h 1618401"/>
                <a:gd name="connsiteX4" fmla="*/ 293325 w 657932"/>
                <a:gd name="connsiteY4" fmla="*/ 1577367 h 1618401"/>
                <a:gd name="connsiteX5" fmla="*/ 657932 w 657932"/>
                <a:gd name="connsiteY5" fmla="*/ 1588033 h 1618401"/>
                <a:gd name="connsiteX0" fmla="*/ 355586 w 657256"/>
                <a:gd name="connsiteY0" fmla="*/ 96374 h 1627903"/>
                <a:gd name="connsiteX1" fmla="*/ 78809 w 657256"/>
                <a:gd name="connsiteY1" fmla="*/ 49217 h 1627903"/>
                <a:gd name="connsiteX2" fmla="*/ 360 w 657256"/>
                <a:gd name="connsiteY2" fmla="*/ 943233 h 1627903"/>
                <a:gd name="connsiteX3" fmla="*/ 100230 w 657256"/>
                <a:gd name="connsiteY3" fmla="*/ 1374231 h 1627903"/>
                <a:gd name="connsiteX4" fmla="*/ 292649 w 657256"/>
                <a:gd name="connsiteY4" fmla="*/ 1586869 h 1627903"/>
                <a:gd name="connsiteX5" fmla="*/ 657256 w 657256"/>
                <a:gd name="connsiteY5" fmla="*/ 1597535 h 1627903"/>
                <a:gd name="connsiteX0" fmla="*/ 355586 w 657256"/>
                <a:gd name="connsiteY0" fmla="*/ 113351 h 1644880"/>
                <a:gd name="connsiteX1" fmla="*/ 78809 w 657256"/>
                <a:gd name="connsiteY1" fmla="*/ 66194 h 1644880"/>
                <a:gd name="connsiteX2" fmla="*/ 360 w 657256"/>
                <a:gd name="connsiteY2" fmla="*/ 960210 h 1644880"/>
                <a:gd name="connsiteX3" fmla="*/ 100230 w 657256"/>
                <a:gd name="connsiteY3" fmla="*/ 1391208 h 1644880"/>
                <a:gd name="connsiteX4" fmla="*/ 292649 w 657256"/>
                <a:gd name="connsiteY4" fmla="*/ 1603846 h 1644880"/>
                <a:gd name="connsiteX5" fmla="*/ 657256 w 657256"/>
                <a:gd name="connsiteY5" fmla="*/ 1614512 h 1644880"/>
                <a:gd name="connsiteX0" fmla="*/ 404156 w 705826"/>
                <a:gd name="connsiteY0" fmla="*/ 99636 h 1631165"/>
                <a:gd name="connsiteX1" fmla="*/ 127379 w 705826"/>
                <a:gd name="connsiteY1" fmla="*/ 52479 h 1631165"/>
                <a:gd name="connsiteX2" fmla="*/ 2847 w 705826"/>
                <a:gd name="connsiteY2" fmla="*/ 761226 h 1631165"/>
                <a:gd name="connsiteX3" fmla="*/ 48930 w 705826"/>
                <a:gd name="connsiteY3" fmla="*/ 946495 h 1631165"/>
                <a:gd name="connsiteX4" fmla="*/ 148800 w 705826"/>
                <a:gd name="connsiteY4" fmla="*/ 1377493 h 1631165"/>
                <a:gd name="connsiteX5" fmla="*/ 341219 w 705826"/>
                <a:gd name="connsiteY5" fmla="*/ 1590131 h 1631165"/>
                <a:gd name="connsiteX6" fmla="*/ 705826 w 705826"/>
                <a:gd name="connsiteY6" fmla="*/ 1600797 h 1631165"/>
                <a:gd name="connsiteX0" fmla="*/ 409660 w 711330"/>
                <a:gd name="connsiteY0" fmla="*/ 99636 h 1631165"/>
                <a:gd name="connsiteX1" fmla="*/ 132883 w 711330"/>
                <a:gd name="connsiteY1" fmla="*/ 52479 h 1631165"/>
                <a:gd name="connsiteX2" fmla="*/ 8351 w 711330"/>
                <a:gd name="connsiteY2" fmla="*/ 761226 h 1631165"/>
                <a:gd name="connsiteX3" fmla="*/ 20590 w 711330"/>
                <a:gd name="connsiteY3" fmla="*/ 1045763 h 1631165"/>
                <a:gd name="connsiteX4" fmla="*/ 154304 w 711330"/>
                <a:gd name="connsiteY4" fmla="*/ 1377493 h 1631165"/>
                <a:gd name="connsiteX5" fmla="*/ 346723 w 711330"/>
                <a:gd name="connsiteY5" fmla="*/ 1590131 h 1631165"/>
                <a:gd name="connsiteX6" fmla="*/ 711330 w 711330"/>
                <a:gd name="connsiteY6" fmla="*/ 1600797 h 1631165"/>
                <a:gd name="connsiteX0" fmla="*/ 408927 w 710597"/>
                <a:gd name="connsiteY0" fmla="*/ 99636 h 1631165"/>
                <a:gd name="connsiteX1" fmla="*/ 132150 w 710597"/>
                <a:gd name="connsiteY1" fmla="*/ 52479 h 1631165"/>
                <a:gd name="connsiteX2" fmla="*/ 7618 w 710597"/>
                <a:gd name="connsiteY2" fmla="*/ 761226 h 1631165"/>
                <a:gd name="connsiteX3" fmla="*/ 19857 w 710597"/>
                <a:gd name="connsiteY3" fmla="*/ 1045763 h 1631165"/>
                <a:gd name="connsiteX4" fmla="*/ 138187 w 710597"/>
                <a:gd name="connsiteY4" fmla="*/ 1469125 h 1631165"/>
                <a:gd name="connsiteX5" fmla="*/ 345990 w 710597"/>
                <a:gd name="connsiteY5" fmla="*/ 1590131 h 1631165"/>
                <a:gd name="connsiteX6" fmla="*/ 710597 w 710597"/>
                <a:gd name="connsiteY6" fmla="*/ 1600797 h 1631165"/>
                <a:gd name="connsiteX0" fmla="*/ 407994 w 709664"/>
                <a:gd name="connsiteY0" fmla="*/ 99636 h 1631165"/>
                <a:gd name="connsiteX1" fmla="*/ 131217 w 709664"/>
                <a:gd name="connsiteY1" fmla="*/ 52479 h 1631165"/>
                <a:gd name="connsiteX2" fmla="*/ 6685 w 709664"/>
                <a:gd name="connsiteY2" fmla="*/ 761226 h 1631165"/>
                <a:gd name="connsiteX3" fmla="*/ 22001 w 709664"/>
                <a:gd name="connsiteY3" fmla="*/ 1137396 h 1631165"/>
                <a:gd name="connsiteX4" fmla="*/ 137254 w 709664"/>
                <a:gd name="connsiteY4" fmla="*/ 1469125 h 1631165"/>
                <a:gd name="connsiteX5" fmla="*/ 345057 w 709664"/>
                <a:gd name="connsiteY5" fmla="*/ 1590131 h 1631165"/>
                <a:gd name="connsiteX6" fmla="*/ 709664 w 709664"/>
                <a:gd name="connsiteY6" fmla="*/ 1600797 h 1631165"/>
                <a:gd name="connsiteX0" fmla="*/ 399793 w 701463"/>
                <a:gd name="connsiteY0" fmla="*/ 84378 h 1615907"/>
                <a:gd name="connsiteX1" fmla="*/ 123016 w 701463"/>
                <a:gd name="connsiteY1" fmla="*/ 37221 h 1615907"/>
                <a:gd name="connsiteX2" fmla="*/ 10791 w 701463"/>
                <a:gd name="connsiteY2" fmla="*/ 539795 h 1615907"/>
                <a:gd name="connsiteX3" fmla="*/ 13800 w 701463"/>
                <a:gd name="connsiteY3" fmla="*/ 1122138 h 1615907"/>
                <a:gd name="connsiteX4" fmla="*/ 129053 w 701463"/>
                <a:gd name="connsiteY4" fmla="*/ 1453867 h 1615907"/>
                <a:gd name="connsiteX5" fmla="*/ 336856 w 701463"/>
                <a:gd name="connsiteY5" fmla="*/ 1574873 h 1615907"/>
                <a:gd name="connsiteX6" fmla="*/ 701463 w 701463"/>
                <a:gd name="connsiteY6" fmla="*/ 1585539 h 1615907"/>
                <a:gd name="connsiteX0" fmla="*/ 399793 w 701463"/>
                <a:gd name="connsiteY0" fmla="*/ 84378 h 1628597"/>
                <a:gd name="connsiteX1" fmla="*/ 123016 w 701463"/>
                <a:gd name="connsiteY1" fmla="*/ 37221 h 1628597"/>
                <a:gd name="connsiteX2" fmla="*/ 10791 w 701463"/>
                <a:gd name="connsiteY2" fmla="*/ 539795 h 1628597"/>
                <a:gd name="connsiteX3" fmla="*/ 13800 w 701463"/>
                <a:gd name="connsiteY3" fmla="*/ 1122138 h 1628597"/>
                <a:gd name="connsiteX4" fmla="*/ 129053 w 701463"/>
                <a:gd name="connsiteY4" fmla="*/ 1453867 h 1628597"/>
                <a:gd name="connsiteX5" fmla="*/ 312242 w 701463"/>
                <a:gd name="connsiteY5" fmla="*/ 1597781 h 1628597"/>
                <a:gd name="connsiteX6" fmla="*/ 701463 w 701463"/>
                <a:gd name="connsiteY6" fmla="*/ 1585539 h 1628597"/>
                <a:gd name="connsiteX0" fmla="*/ 418254 w 701463"/>
                <a:gd name="connsiteY0" fmla="*/ 89422 h 1626006"/>
                <a:gd name="connsiteX1" fmla="*/ 123016 w 701463"/>
                <a:gd name="connsiteY1" fmla="*/ 34630 h 1626006"/>
                <a:gd name="connsiteX2" fmla="*/ 10791 w 701463"/>
                <a:gd name="connsiteY2" fmla="*/ 537204 h 1626006"/>
                <a:gd name="connsiteX3" fmla="*/ 13800 w 701463"/>
                <a:gd name="connsiteY3" fmla="*/ 1119547 h 1626006"/>
                <a:gd name="connsiteX4" fmla="*/ 129053 w 701463"/>
                <a:gd name="connsiteY4" fmla="*/ 1451276 h 1626006"/>
                <a:gd name="connsiteX5" fmla="*/ 312242 w 701463"/>
                <a:gd name="connsiteY5" fmla="*/ 1595190 h 1626006"/>
                <a:gd name="connsiteX6" fmla="*/ 701463 w 701463"/>
                <a:gd name="connsiteY6" fmla="*/ 1582948 h 162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1463" h="1626006">
                  <a:moveTo>
                    <a:pt x="418254" y="89422"/>
                  </a:moveTo>
                  <a:cubicBezTo>
                    <a:pt x="305886" y="18955"/>
                    <a:pt x="190926" y="-40000"/>
                    <a:pt x="123016" y="34630"/>
                  </a:cubicBezTo>
                  <a:cubicBezTo>
                    <a:pt x="55106" y="109260"/>
                    <a:pt x="23866" y="388201"/>
                    <a:pt x="10791" y="537204"/>
                  </a:cubicBezTo>
                  <a:cubicBezTo>
                    <a:pt x="-2284" y="686207"/>
                    <a:pt x="-5910" y="967202"/>
                    <a:pt x="13800" y="1119547"/>
                  </a:cubicBezTo>
                  <a:cubicBezTo>
                    <a:pt x="33510" y="1271892"/>
                    <a:pt x="79313" y="1372002"/>
                    <a:pt x="129053" y="1451276"/>
                  </a:cubicBezTo>
                  <a:cubicBezTo>
                    <a:pt x="178793" y="1530550"/>
                    <a:pt x="219405" y="1541342"/>
                    <a:pt x="312242" y="1595190"/>
                  </a:cubicBezTo>
                  <a:cubicBezTo>
                    <a:pt x="405079" y="1649038"/>
                    <a:pt x="542885" y="1624108"/>
                    <a:pt x="701463" y="1582948"/>
                  </a:cubicBezTo>
                </a:path>
              </a:pathLst>
            </a:custGeom>
            <a:ln w="19050" cmpd="sng">
              <a:solidFill>
                <a:srgbClr val="008000"/>
              </a:solidFill>
              <a:headEnd type="triangle" w="sm" len="lg"/>
              <a:tailEnd type="triangle" w="sm" len="lg"/>
            </a:ln>
          </p:spPr>
          <p:txBody>
            <a:bodyPr/>
            <a:lstStyle/>
            <a:p>
              <a:pPr>
                <a:defRPr/>
              </a:pPr>
              <a:endParaRPr lang="en-US" sz="2900">
                <a:ln w="19050" cmpd="sng"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 bwMode="auto">
          <a:xfrm flipH="1">
            <a:off x="5440989" y="2827171"/>
            <a:ext cx="1068272" cy="309455"/>
          </a:xfrm>
          <a:custGeom>
            <a:avLst/>
            <a:gdLst>
              <a:gd name="connsiteX0" fmla="*/ 324193 w 324193"/>
              <a:gd name="connsiteY0" fmla="*/ 0 h 936196"/>
              <a:gd name="connsiteX1" fmla="*/ 70193 w 324193"/>
              <a:gd name="connsiteY1" fmla="*/ 127000 h 936196"/>
              <a:gd name="connsiteX2" fmla="*/ 920 w 324193"/>
              <a:gd name="connsiteY2" fmla="*/ 508000 h 936196"/>
              <a:gd name="connsiteX3" fmla="*/ 104829 w 324193"/>
              <a:gd name="connsiteY3" fmla="*/ 877454 h 936196"/>
              <a:gd name="connsiteX4" fmla="*/ 324193 w 324193"/>
              <a:gd name="connsiteY4" fmla="*/ 935181 h 936196"/>
              <a:gd name="connsiteX0" fmla="*/ 335508 w 335508"/>
              <a:gd name="connsiteY0" fmla="*/ 0 h 935460"/>
              <a:gd name="connsiteX1" fmla="*/ 81508 w 335508"/>
              <a:gd name="connsiteY1" fmla="*/ 127000 h 935460"/>
              <a:gd name="connsiteX2" fmla="*/ 689 w 335508"/>
              <a:gd name="connsiteY2" fmla="*/ 542636 h 935460"/>
              <a:gd name="connsiteX3" fmla="*/ 116144 w 335508"/>
              <a:gd name="connsiteY3" fmla="*/ 877454 h 935460"/>
              <a:gd name="connsiteX4" fmla="*/ 335508 w 335508"/>
              <a:gd name="connsiteY4" fmla="*/ 935181 h 935460"/>
              <a:gd name="connsiteX0" fmla="*/ 547713 w 547712"/>
              <a:gd name="connsiteY0" fmla="*/ 0 h 935460"/>
              <a:gd name="connsiteX1" fmla="*/ 83423 w 547712"/>
              <a:gd name="connsiteY1" fmla="*/ 127000 h 935460"/>
              <a:gd name="connsiteX2" fmla="*/ 2604 w 547712"/>
              <a:gd name="connsiteY2" fmla="*/ 542636 h 935460"/>
              <a:gd name="connsiteX3" fmla="*/ 118059 w 547712"/>
              <a:gd name="connsiteY3" fmla="*/ 877454 h 935460"/>
              <a:gd name="connsiteX4" fmla="*/ 337423 w 547712"/>
              <a:gd name="connsiteY4" fmla="*/ 935181 h 935460"/>
              <a:gd name="connsiteX0" fmla="*/ 545986 w 545986"/>
              <a:gd name="connsiteY0" fmla="*/ 0 h 935460"/>
              <a:gd name="connsiteX1" fmla="*/ 173127 w 545986"/>
              <a:gd name="connsiteY1" fmla="*/ 89502 h 935460"/>
              <a:gd name="connsiteX2" fmla="*/ 877 w 545986"/>
              <a:gd name="connsiteY2" fmla="*/ 542636 h 935460"/>
              <a:gd name="connsiteX3" fmla="*/ 116332 w 545986"/>
              <a:gd name="connsiteY3" fmla="*/ 877454 h 935460"/>
              <a:gd name="connsiteX4" fmla="*/ 335696 w 545986"/>
              <a:gd name="connsiteY4" fmla="*/ 935181 h 935460"/>
              <a:gd name="connsiteX0" fmla="*/ 717276 w 717276"/>
              <a:gd name="connsiteY0" fmla="*/ 62254 h 865843"/>
              <a:gd name="connsiteX1" fmla="*/ 173127 w 717276"/>
              <a:gd name="connsiteY1" fmla="*/ 19885 h 865843"/>
              <a:gd name="connsiteX2" fmla="*/ 877 w 717276"/>
              <a:gd name="connsiteY2" fmla="*/ 473019 h 865843"/>
              <a:gd name="connsiteX3" fmla="*/ 116332 w 717276"/>
              <a:gd name="connsiteY3" fmla="*/ 807837 h 865843"/>
              <a:gd name="connsiteX4" fmla="*/ 335696 w 717276"/>
              <a:gd name="connsiteY4" fmla="*/ 865564 h 865843"/>
              <a:gd name="connsiteX0" fmla="*/ 720927 w 720927"/>
              <a:gd name="connsiteY0" fmla="*/ -1 h 803588"/>
              <a:gd name="connsiteX1" fmla="*/ 270452 w 720927"/>
              <a:gd name="connsiteY1" fmla="*/ 56533 h 803588"/>
              <a:gd name="connsiteX2" fmla="*/ 4528 w 720927"/>
              <a:gd name="connsiteY2" fmla="*/ 410764 h 803588"/>
              <a:gd name="connsiteX3" fmla="*/ 119983 w 720927"/>
              <a:gd name="connsiteY3" fmla="*/ 745582 h 803588"/>
              <a:gd name="connsiteX4" fmla="*/ 339347 w 720927"/>
              <a:gd name="connsiteY4" fmla="*/ 803309 h 803588"/>
              <a:gd name="connsiteX0" fmla="*/ 685828 w 685828"/>
              <a:gd name="connsiteY0" fmla="*/ -1 h 803588"/>
              <a:gd name="connsiteX1" fmla="*/ 235353 w 685828"/>
              <a:gd name="connsiteY1" fmla="*/ 56533 h 803588"/>
              <a:gd name="connsiteX2" fmla="*/ 6898 w 685828"/>
              <a:gd name="connsiteY2" fmla="*/ 399774 h 803588"/>
              <a:gd name="connsiteX3" fmla="*/ 84884 w 685828"/>
              <a:gd name="connsiteY3" fmla="*/ 745582 h 803588"/>
              <a:gd name="connsiteX4" fmla="*/ 304248 w 685828"/>
              <a:gd name="connsiteY4" fmla="*/ 803309 h 803588"/>
              <a:gd name="connsiteX0" fmla="*/ 684677 w 684677"/>
              <a:gd name="connsiteY0" fmla="*/ -1 h 803310"/>
              <a:gd name="connsiteX1" fmla="*/ 234202 w 684677"/>
              <a:gd name="connsiteY1" fmla="*/ 56533 h 803310"/>
              <a:gd name="connsiteX2" fmla="*/ 5747 w 684677"/>
              <a:gd name="connsiteY2" fmla="*/ 399774 h 803310"/>
              <a:gd name="connsiteX3" fmla="*/ 91762 w 684677"/>
              <a:gd name="connsiteY3" fmla="*/ 734595 h 803310"/>
              <a:gd name="connsiteX4" fmla="*/ 303097 w 684677"/>
              <a:gd name="connsiteY4" fmla="*/ 803309 h 803310"/>
              <a:gd name="connsiteX0" fmla="*/ 677303 w 677303"/>
              <a:gd name="connsiteY0" fmla="*/ -1 h 803310"/>
              <a:gd name="connsiteX1" fmla="*/ 226828 w 677303"/>
              <a:gd name="connsiteY1" fmla="*/ 56533 h 803310"/>
              <a:gd name="connsiteX2" fmla="*/ 6402 w 677303"/>
              <a:gd name="connsiteY2" fmla="*/ 333839 h 803310"/>
              <a:gd name="connsiteX3" fmla="*/ 84388 w 677303"/>
              <a:gd name="connsiteY3" fmla="*/ 734595 h 803310"/>
              <a:gd name="connsiteX4" fmla="*/ 295723 w 677303"/>
              <a:gd name="connsiteY4" fmla="*/ 803309 h 803310"/>
              <a:gd name="connsiteX0" fmla="*/ 677303 w 677303"/>
              <a:gd name="connsiteY0" fmla="*/ -1 h 803310"/>
              <a:gd name="connsiteX1" fmla="*/ 226828 w 677303"/>
              <a:gd name="connsiteY1" fmla="*/ 56533 h 803310"/>
              <a:gd name="connsiteX2" fmla="*/ 6402 w 677303"/>
              <a:gd name="connsiteY2" fmla="*/ 333839 h 803310"/>
              <a:gd name="connsiteX3" fmla="*/ 84388 w 677303"/>
              <a:gd name="connsiteY3" fmla="*/ 734595 h 803310"/>
              <a:gd name="connsiteX4" fmla="*/ 295723 w 677303"/>
              <a:gd name="connsiteY4" fmla="*/ 803309 h 803310"/>
              <a:gd name="connsiteX0" fmla="*/ 675384 w 675384"/>
              <a:gd name="connsiteY0" fmla="*/ -1 h 803310"/>
              <a:gd name="connsiteX1" fmla="*/ 224909 w 675384"/>
              <a:gd name="connsiteY1" fmla="*/ 56533 h 803310"/>
              <a:gd name="connsiteX2" fmla="*/ 4483 w 675384"/>
              <a:gd name="connsiteY2" fmla="*/ 333839 h 803310"/>
              <a:gd name="connsiteX3" fmla="*/ 82469 w 675384"/>
              <a:gd name="connsiteY3" fmla="*/ 734595 h 803310"/>
              <a:gd name="connsiteX4" fmla="*/ 293804 w 675384"/>
              <a:gd name="connsiteY4" fmla="*/ 803309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384" h="803310">
                <a:moveTo>
                  <a:pt x="675384" y="-1"/>
                </a:moveTo>
                <a:cubicBezTo>
                  <a:pt x="575323" y="21165"/>
                  <a:pt x="336726" y="893"/>
                  <a:pt x="224909" y="56533"/>
                </a:cubicBezTo>
                <a:cubicBezTo>
                  <a:pt x="113092" y="112173"/>
                  <a:pt x="22870" y="165883"/>
                  <a:pt x="4483" y="333839"/>
                </a:cubicBezTo>
                <a:cubicBezTo>
                  <a:pt x="-13904" y="501795"/>
                  <a:pt x="26666" y="669171"/>
                  <a:pt x="82469" y="734595"/>
                </a:cubicBezTo>
                <a:cubicBezTo>
                  <a:pt x="138272" y="800019"/>
                  <a:pt x="293804" y="803309"/>
                  <a:pt x="293804" y="803309"/>
                </a:cubicBezTo>
              </a:path>
            </a:pathLst>
          </a:custGeom>
          <a:ln w="19050" cmpd="sng">
            <a:solidFill>
              <a:srgbClr val="660066"/>
            </a:solidFill>
            <a:headEnd type="triangle" w="sm" len="lg"/>
            <a:tailEnd type="triangle" w="sm" len="lg"/>
          </a:ln>
        </p:spPr>
        <p:txBody>
          <a:bodyPr/>
          <a:lstStyle/>
          <a:p>
            <a:pPr>
              <a:defRPr/>
            </a:pPr>
            <a:endParaRPr lang="en-US" sz="2900">
              <a:ln w="190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9" name="Freeform 18"/>
          <p:cNvSpPr/>
          <p:nvPr/>
        </p:nvSpPr>
        <p:spPr bwMode="auto">
          <a:xfrm flipH="1" flipV="1">
            <a:off x="5160888" y="4293097"/>
            <a:ext cx="1271472" cy="304748"/>
          </a:xfrm>
          <a:custGeom>
            <a:avLst/>
            <a:gdLst>
              <a:gd name="connsiteX0" fmla="*/ 324193 w 324193"/>
              <a:gd name="connsiteY0" fmla="*/ 0 h 936196"/>
              <a:gd name="connsiteX1" fmla="*/ 70193 w 324193"/>
              <a:gd name="connsiteY1" fmla="*/ 127000 h 936196"/>
              <a:gd name="connsiteX2" fmla="*/ 920 w 324193"/>
              <a:gd name="connsiteY2" fmla="*/ 508000 h 936196"/>
              <a:gd name="connsiteX3" fmla="*/ 104829 w 324193"/>
              <a:gd name="connsiteY3" fmla="*/ 877454 h 936196"/>
              <a:gd name="connsiteX4" fmla="*/ 324193 w 324193"/>
              <a:gd name="connsiteY4" fmla="*/ 935181 h 936196"/>
              <a:gd name="connsiteX0" fmla="*/ 335508 w 335508"/>
              <a:gd name="connsiteY0" fmla="*/ 0 h 935460"/>
              <a:gd name="connsiteX1" fmla="*/ 81508 w 335508"/>
              <a:gd name="connsiteY1" fmla="*/ 127000 h 935460"/>
              <a:gd name="connsiteX2" fmla="*/ 689 w 335508"/>
              <a:gd name="connsiteY2" fmla="*/ 542636 h 935460"/>
              <a:gd name="connsiteX3" fmla="*/ 116144 w 335508"/>
              <a:gd name="connsiteY3" fmla="*/ 877454 h 935460"/>
              <a:gd name="connsiteX4" fmla="*/ 335508 w 335508"/>
              <a:gd name="connsiteY4" fmla="*/ 935181 h 935460"/>
              <a:gd name="connsiteX0" fmla="*/ 547713 w 547712"/>
              <a:gd name="connsiteY0" fmla="*/ 0 h 935460"/>
              <a:gd name="connsiteX1" fmla="*/ 83423 w 547712"/>
              <a:gd name="connsiteY1" fmla="*/ 127000 h 935460"/>
              <a:gd name="connsiteX2" fmla="*/ 2604 w 547712"/>
              <a:gd name="connsiteY2" fmla="*/ 542636 h 935460"/>
              <a:gd name="connsiteX3" fmla="*/ 118059 w 547712"/>
              <a:gd name="connsiteY3" fmla="*/ 877454 h 935460"/>
              <a:gd name="connsiteX4" fmla="*/ 337423 w 547712"/>
              <a:gd name="connsiteY4" fmla="*/ 935181 h 935460"/>
              <a:gd name="connsiteX0" fmla="*/ 545986 w 545986"/>
              <a:gd name="connsiteY0" fmla="*/ 0 h 935460"/>
              <a:gd name="connsiteX1" fmla="*/ 173127 w 545986"/>
              <a:gd name="connsiteY1" fmla="*/ 89502 h 935460"/>
              <a:gd name="connsiteX2" fmla="*/ 877 w 545986"/>
              <a:gd name="connsiteY2" fmla="*/ 542636 h 935460"/>
              <a:gd name="connsiteX3" fmla="*/ 116332 w 545986"/>
              <a:gd name="connsiteY3" fmla="*/ 877454 h 935460"/>
              <a:gd name="connsiteX4" fmla="*/ 335696 w 545986"/>
              <a:gd name="connsiteY4" fmla="*/ 935181 h 935460"/>
              <a:gd name="connsiteX0" fmla="*/ 717276 w 717276"/>
              <a:gd name="connsiteY0" fmla="*/ 62254 h 865843"/>
              <a:gd name="connsiteX1" fmla="*/ 173127 w 717276"/>
              <a:gd name="connsiteY1" fmla="*/ 19885 h 865843"/>
              <a:gd name="connsiteX2" fmla="*/ 877 w 717276"/>
              <a:gd name="connsiteY2" fmla="*/ 473019 h 865843"/>
              <a:gd name="connsiteX3" fmla="*/ 116332 w 717276"/>
              <a:gd name="connsiteY3" fmla="*/ 807837 h 865843"/>
              <a:gd name="connsiteX4" fmla="*/ 335696 w 717276"/>
              <a:gd name="connsiteY4" fmla="*/ 865564 h 865843"/>
              <a:gd name="connsiteX0" fmla="*/ 720927 w 720927"/>
              <a:gd name="connsiteY0" fmla="*/ -1 h 803588"/>
              <a:gd name="connsiteX1" fmla="*/ 270452 w 720927"/>
              <a:gd name="connsiteY1" fmla="*/ 56533 h 803588"/>
              <a:gd name="connsiteX2" fmla="*/ 4528 w 720927"/>
              <a:gd name="connsiteY2" fmla="*/ 410764 h 803588"/>
              <a:gd name="connsiteX3" fmla="*/ 119983 w 720927"/>
              <a:gd name="connsiteY3" fmla="*/ 745582 h 803588"/>
              <a:gd name="connsiteX4" fmla="*/ 339347 w 720927"/>
              <a:gd name="connsiteY4" fmla="*/ 803309 h 803588"/>
              <a:gd name="connsiteX0" fmla="*/ 685828 w 685828"/>
              <a:gd name="connsiteY0" fmla="*/ -1 h 803588"/>
              <a:gd name="connsiteX1" fmla="*/ 235353 w 685828"/>
              <a:gd name="connsiteY1" fmla="*/ 56533 h 803588"/>
              <a:gd name="connsiteX2" fmla="*/ 6898 w 685828"/>
              <a:gd name="connsiteY2" fmla="*/ 399774 h 803588"/>
              <a:gd name="connsiteX3" fmla="*/ 84884 w 685828"/>
              <a:gd name="connsiteY3" fmla="*/ 745582 h 803588"/>
              <a:gd name="connsiteX4" fmla="*/ 304248 w 685828"/>
              <a:gd name="connsiteY4" fmla="*/ 803309 h 803588"/>
              <a:gd name="connsiteX0" fmla="*/ 684677 w 684677"/>
              <a:gd name="connsiteY0" fmla="*/ -1 h 803310"/>
              <a:gd name="connsiteX1" fmla="*/ 234202 w 684677"/>
              <a:gd name="connsiteY1" fmla="*/ 56533 h 803310"/>
              <a:gd name="connsiteX2" fmla="*/ 5747 w 684677"/>
              <a:gd name="connsiteY2" fmla="*/ 399774 h 803310"/>
              <a:gd name="connsiteX3" fmla="*/ 91762 w 684677"/>
              <a:gd name="connsiteY3" fmla="*/ 734595 h 803310"/>
              <a:gd name="connsiteX4" fmla="*/ 303097 w 684677"/>
              <a:gd name="connsiteY4" fmla="*/ 803309 h 803310"/>
              <a:gd name="connsiteX0" fmla="*/ 677303 w 677303"/>
              <a:gd name="connsiteY0" fmla="*/ -1 h 803310"/>
              <a:gd name="connsiteX1" fmla="*/ 226828 w 677303"/>
              <a:gd name="connsiteY1" fmla="*/ 56533 h 803310"/>
              <a:gd name="connsiteX2" fmla="*/ 6402 w 677303"/>
              <a:gd name="connsiteY2" fmla="*/ 333839 h 803310"/>
              <a:gd name="connsiteX3" fmla="*/ 84388 w 677303"/>
              <a:gd name="connsiteY3" fmla="*/ 734595 h 803310"/>
              <a:gd name="connsiteX4" fmla="*/ 295723 w 677303"/>
              <a:gd name="connsiteY4" fmla="*/ 803309 h 803310"/>
              <a:gd name="connsiteX0" fmla="*/ 677303 w 677303"/>
              <a:gd name="connsiteY0" fmla="*/ -1 h 803310"/>
              <a:gd name="connsiteX1" fmla="*/ 226828 w 677303"/>
              <a:gd name="connsiteY1" fmla="*/ 56533 h 803310"/>
              <a:gd name="connsiteX2" fmla="*/ 6402 w 677303"/>
              <a:gd name="connsiteY2" fmla="*/ 333839 h 803310"/>
              <a:gd name="connsiteX3" fmla="*/ 84388 w 677303"/>
              <a:gd name="connsiteY3" fmla="*/ 734595 h 803310"/>
              <a:gd name="connsiteX4" fmla="*/ 295723 w 677303"/>
              <a:gd name="connsiteY4" fmla="*/ 803309 h 803310"/>
              <a:gd name="connsiteX0" fmla="*/ 675384 w 675384"/>
              <a:gd name="connsiteY0" fmla="*/ -1 h 803310"/>
              <a:gd name="connsiteX1" fmla="*/ 224909 w 675384"/>
              <a:gd name="connsiteY1" fmla="*/ 56533 h 803310"/>
              <a:gd name="connsiteX2" fmla="*/ 4483 w 675384"/>
              <a:gd name="connsiteY2" fmla="*/ 333839 h 803310"/>
              <a:gd name="connsiteX3" fmla="*/ 82469 w 675384"/>
              <a:gd name="connsiteY3" fmla="*/ 734595 h 803310"/>
              <a:gd name="connsiteX4" fmla="*/ 293804 w 675384"/>
              <a:gd name="connsiteY4" fmla="*/ 803309 h 803310"/>
              <a:gd name="connsiteX0" fmla="*/ 803851 w 803851"/>
              <a:gd name="connsiteY0" fmla="*/ 348 h 770690"/>
              <a:gd name="connsiteX1" fmla="*/ 224909 w 803851"/>
              <a:gd name="connsiteY1" fmla="*/ 23913 h 770690"/>
              <a:gd name="connsiteX2" fmla="*/ 4483 w 803851"/>
              <a:gd name="connsiteY2" fmla="*/ 301219 h 770690"/>
              <a:gd name="connsiteX3" fmla="*/ 82469 w 803851"/>
              <a:gd name="connsiteY3" fmla="*/ 701975 h 770690"/>
              <a:gd name="connsiteX4" fmla="*/ 293804 w 803851"/>
              <a:gd name="connsiteY4" fmla="*/ 770689 h 770690"/>
              <a:gd name="connsiteX0" fmla="*/ 803851 w 803851"/>
              <a:gd name="connsiteY0" fmla="*/ 20749 h 791091"/>
              <a:gd name="connsiteX1" fmla="*/ 224909 w 803851"/>
              <a:gd name="connsiteY1" fmla="*/ 44314 h 791091"/>
              <a:gd name="connsiteX2" fmla="*/ 4483 w 803851"/>
              <a:gd name="connsiteY2" fmla="*/ 321620 h 791091"/>
              <a:gd name="connsiteX3" fmla="*/ 82469 w 803851"/>
              <a:gd name="connsiteY3" fmla="*/ 722376 h 791091"/>
              <a:gd name="connsiteX4" fmla="*/ 293804 w 803851"/>
              <a:gd name="connsiteY4" fmla="*/ 791090 h 79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851" h="791091">
                <a:moveTo>
                  <a:pt x="803851" y="20749"/>
                </a:moveTo>
                <a:cubicBezTo>
                  <a:pt x="639556" y="-13031"/>
                  <a:pt x="358137" y="-5831"/>
                  <a:pt x="224909" y="44314"/>
                </a:cubicBezTo>
                <a:cubicBezTo>
                  <a:pt x="91681" y="94459"/>
                  <a:pt x="22870" y="153664"/>
                  <a:pt x="4483" y="321620"/>
                </a:cubicBezTo>
                <a:cubicBezTo>
                  <a:pt x="-13904" y="489576"/>
                  <a:pt x="26666" y="656952"/>
                  <a:pt x="82469" y="722376"/>
                </a:cubicBezTo>
                <a:cubicBezTo>
                  <a:pt x="138272" y="787800"/>
                  <a:pt x="293804" y="791090"/>
                  <a:pt x="293804" y="791090"/>
                </a:cubicBezTo>
              </a:path>
            </a:pathLst>
          </a:custGeom>
          <a:ln w="19050" cmpd="sng">
            <a:solidFill>
              <a:srgbClr val="660066"/>
            </a:solidFill>
            <a:headEnd type="triangle" w="sm" len="lg"/>
            <a:tailEnd type="triangle" w="sm" len="lg"/>
          </a:ln>
        </p:spPr>
        <p:txBody>
          <a:bodyPr/>
          <a:lstStyle/>
          <a:p>
            <a:pPr>
              <a:defRPr/>
            </a:pPr>
            <a:endParaRPr lang="en-US" sz="2900">
              <a:ln w="190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 bwMode="auto">
          <a:xfrm flipH="1">
            <a:off x="5004048" y="3717032"/>
            <a:ext cx="1068272" cy="309455"/>
          </a:xfrm>
          <a:custGeom>
            <a:avLst/>
            <a:gdLst>
              <a:gd name="connsiteX0" fmla="*/ 324193 w 324193"/>
              <a:gd name="connsiteY0" fmla="*/ 0 h 936196"/>
              <a:gd name="connsiteX1" fmla="*/ 70193 w 324193"/>
              <a:gd name="connsiteY1" fmla="*/ 127000 h 936196"/>
              <a:gd name="connsiteX2" fmla="*/ 920 w 324193"/>
              <a:gd name="connsiteY2" fmla="*/ 508000 h 936196"/>
              <a:gd name="connsiteX3" fmla="*/ 104829 w 324193"/>
              <a:gd name="connsiteY3" fmla="*/ 877454 h 936196"/>
              <a:gd name="connsiteX4" fmla="*/ 324193 w 324193"/>
              <a:gd name="connsiteY4" fmla="*/ 935181 h 936196"/>
              <a:gd name="connsiteX0" fmla="*/ 335508 w 335508"/>
              <a:gd name="connsiteY0" fmla="*/ 0 h 935460"/>
              <a:gd name="connsiteX1" fmla="*/ 81508 w 335508"/>
              <a:gd name="connsiteY1" fmla="*/ 127000 h 935460"/>
              <a:gd name="connsiteX2" fmla="*/ 689 w 335508"/>
              <a:gd name="connsiteY2" fmla="*/ 542636 h 935460"/>
              <a:gd name="connsiteX3" fmla="*/ 116144 w 335508"/>
              <a:gd name="connsiteY3" fmla="*/ 877454 h 935460"/>
              <a:gd name="connsiteX4" fmla="*/ 335508 w 335508"/>
              <a:gd name="connsiteY4" fmla="*/ 935181 h 935460"/>
              <a:gd name="connsiteX0" fmla="*/ 547713 w 547712"/>
              <a:gd name="connsiteY0" fmla="*/ 0 h 935460"/>
              <a:gd name="connsiteX1" fmla="*/ 83423 w 547712"/>
              <a:gd name="connsiteY1" fmla="*/ 127000 h 935460"/>
              <a:gd name="connsiteX2" fmla="*/ 2604 w 547712"/>
              <a:gd name="connsiteY2" fmla="*/ 542636 h 935460"/>
              <a:gd name="connsiteX3" fmla="*/ 118059 w 547712"/>
              <a:gd name="connsiteY3" fmla="*/ 877454 h 935460"/>
              <a:gd name="connsiteX4" fmla="*/ 337423 w 547712"/>
              <a:gd name="connsiteY4" fmla="*/ 935181 h 935460"/>
              <a:gd name="connsiteX0" fmla="*/ 545986 w 545986"/>
              <a:gd name="connsiteY0" fmla="*/ 0 h 935460"/>
              <a:gd name="connsiteX1" fmla="*/ 173127 w 545986"/>
              <a:gd name="connsiteY1" fmla="*/ 89502 h 935460"/>
              <a:gd name="connsiteX2" fmla="*/ 877 w 545986"/>
              <a:gd name="connsiteY2" fmla="*/ 542636 h 935460"/>
              <a:gd name="connsiteX3" fmla="*/ 116332 w 545986"/>
              <a:gd name="connsiteY3" fmla="*/ 877454 h 935460"/>
              <a:gd name="connsiteX4" fmla="*/ 335696 w 545986"/>
              <a:gd name="connsiteY4" fmla="*/ 935181 h 935460"/>
              <a:gd name="connsiteX0" fmla="*/ 717276 w 717276"/>
              <a:gd name="connsiteY0" fmla="*/ 62254 h 865843"/>
              <a:gd name="connsiteX1" fmla="*/ 173127 w 717276"/>
              <a:gd name="connsiteY1" fmla="*/ 19885 h 865843"/>
              <a:gd name="connsiteX2" fmla="*/ 877 w 717276"/>
              <a:gd name="connsiteY2" fmla="*/ 473019 h 865843"/>
              <a:gd name="connsiteX3" fmla="*/ 116332 w 717276"/>
              <a:gd name="connsiteY3" fmla="*/ 807837 h 865843"/>
              <a:gd name="connsiteX4" fmla="*/ 335696 w 717276"/>
              <a:gd name="connsiteY4" fmla="*/ 865564 h 865843"/>
              <a:gd name="connsiteX0" fmla="*/ 720927 w 720927"/>
              <a:gd name="connsiteY0" fmla="*/ -1 h 803588"/>
              <a:gd name="connsiteX1" fmla="*/ 270452 w 720927"/>
              <a:gd name="connsiteY1" fmla="*/ 56533 h 803588"/>
              <a:gd name="connsiteX2" fmla="*/ 4528 w 720927"/>
              <a:gd name="connsiteY2" fmla="*/ 410764 h 803588"/>
              <a:gd name="connsiteX3" fmla="*/ 119983 w 720927"/>
              <a:gd name="connsiteY3" fmla="*/ 745582 h 803588"/>
              <a:gd name="connsiteX4" fmla="*/ 339347 w 720927"/>
              <a:gd name="connsiteY4" fmla="*/ 803309 h 803588"/>
              <a:gd name="connsiteX0" fmla="*/ 685828 w 685828"/>
              <a:gd name="connsiteY0" fmla="*/ -1 h 803588"/>
              <a:gd name="connsiteX1" fmla="*/ 235353 w 685828"/>
              <a:gd name="connsiteY1" fmla="*/ 56533 h 803588"/>
              <a:gd name="connsiteX2" fmla="*/ 6898 w 685828"/>
              <a:gd name="connsiteY2" fmla="*/ 399774 h 803588"/>
              <a:gd name="connsiteX3" fmla="*/ 84884 w 685828"/>
              <a:gd name="connsiteY3" fmla="*/ 745582 h 803588"/>
              <a:gd name="connsiteX4" fmla="*/ 304248 w 685828"/>
              <a:gd name="connsiteY4" fmla="*/ 803309 h 803588"/>
              <a:gd name="connsiteX0" fmla="*/ 684677 w 684677"/>
              <a:gd name="connsiteY0" fmla="*/ -1 h 803310"/>
              <a:gd name="connsiteX1" fmla="*/ 234202 w 684677"/>
              <a:gd name="connsiteY1" fmla="*/ 56533 h 803310"/>
              <a:gd name="connsiteX2" fmla="*/ 5747 w 684677"/>
              <a:gd name="connsiteY2" fmla="*/ 399774 h 803310"/>
              <a:gd name="connsiteX3" fmla="*/ 91762 w 684677"/>
              <a:gd name="connsiteY3" fmla="*/ 734595 h 803310"/>
              <a:gd name="connsiteX4" fmla="*/ 303097 w 684677"/>
              <a:gd name="connsiteY4" fmla="*/ 803309 h 803310"/>
              <a:gd name="connsiteX0" fmla="*/ 677303 w 677303"/>
              <a:gd name="connsiteY0" fmla="*/ -1 h 803310"/>
              <a:gd name="connsiteX1" fmla="*/ 226828 w 677303"/>
              <a:gd name="connsiteY1" fmla="*/ 56533 h 803310"/>
              <a:gd name="connsiteX2" fmla="*/ 6402 w 677303"/>
              <a:gd name="connsiteY2" fmla="*/ 333839 h 803310"/>
              <a:gd name="connsiteX3" fmla="*/ 84388 w 677303"/>
              <a:gd name="connsiteY3" fmla="*/ 734595 h 803310"/>
              <a:gd name="connsiteX4" fmla="*/ 295723 w 677303"/>
              <a:gd name="connsiteY4" fmla="*/ 803309 h 803310"/>
              <a:gd name="connsiteX0" fmla="*/ 677303 w 677303"/>
              <a:gd name="connsiteY0" fmla="*/ -1 h 803310"/>
              <a:gd name="connsiteX1" fmla="*/ 226828 w 677303"/>
              <a:gd name="connsiteY1" fmla="*/ 56533 h 803310"/>
              <a:gd name="connsiteX2" fmla="*/ 6402 w 677303"/>
              <a:gd name="connsiteY2" fmla="*/ 333839 h 803310"/>
              <a:gd name="connsiteX3" fmla="*/ 84388 w 677303"/>
              <a:gd name="connsiteY3" fmla="*/ 734595 h 803310"/>
              <a:gd name="connsiteX4" fmla="*/ 295723 w 677303"/>
              <a:gd name="connsiteY4" fmla="*/ 803309 h 803310"/>
              <a:gd name="connsiteX0" fmla="*/ 675384 w 675384"/>
              <a:gd name="connsiteY0" fmla="*/ -1 h 803310"/>
              <a:gd name="connsiteX1" fmla="*/ 224909 w 675384"/>
              <a:gd name="connsiteY1" fmla="*/ 56533 h 803310"/>
              <a:gd name="connsiteX2" fmla="*/ 4483 w 675384"/>
              <a:gd name="connsiteY2" fmla="*/ 333839 h 803310"/>
              <a:gd name="connsiteX3" fmla="*/ 82469 w 675384"/>
              <a:gd name="connsiteY3" fmla="*/ 734595 h 803310"/>
              <a:gd name="connsiteX4" fmla="*/ 293804 w 675384"/>
              <a:gd name="connsiteY4" fmla="*/ 803309 h 803310"/>
              <a:gd name="connsiteX0" fmla="*/ 675384 w 675384"/>
              <a:gd name="connsiteY0" fmla="*/ -1 h 803310"/>
              <a:gd name="connsiteX1" fmla="*/ 224909 w 675384"/>
              <a:gd name="connsiteY1" fmla="*/ 56533 h 803310"/>
              <a:gd name="connsiteX2" fmla="*/ 4483 w 675384"/>
              <a:gd name="connsiteY2" fmla="*/ 333839 h 803310"/>
              <a:gd name="connsiteX3" fmla="*/ 82469 w 675384"/>
              <a:gd name="connsiteY3" fmla="*/ 734595 h 803310"/>
              <a:gd name="connsiteX4" fmla="*/ 505239 w 675384"/>
              <a:gd name="connsiteY4" fmla="*/ 80331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384" h="803310">
                <a:moveTo>
                  <a:pt x="675384" y="-1"/>
                </a:moveTo>
                <a:cubicBezTo>
                  <a:pt x="575323" y="21165"/>
                  <a:pt x="336726" y="893"/>
                  <a:pt x="224909" y="56533"/>
                </a:cubicBezTo>
                <a:cubicBezTo>
                  <a:pt x="113092" y="112173"/>
                  <a:pt x="22870" y="165883"/>
                  <a:pt x="4483" y="333839"/>
                </a:cubicBezTo>
                <a:cubicBezTo>
                  <a:pt x="-13904" y="501795"/>
                  <a:pt x="26666" y="669171"/>
                  <a:pt x="82469" y="734595"/>
                </a:cubicBezTo>
                <a:cubicBezTo>
                  <a:pt x="138272" y="800019"/>
                  <a:pt x="505239" y="803310"/>
                  <a:pt x="505239" y="803310"/>
                </a:cubicBezTo>
              </a:path>
            </a:pathLst>
          </a:custGeom>
          <a:ln w="19050" cmpd="sng">
            <a:solidFill>
              <a:srgbClr val="660066"/>
            </a:solidFill>
            <a:headEnd type="triangle" w="sm" len="lg"/>
            <a:tailEnd type="triangle" w="sm" len="lg"/>
          </a:ln>
        </p:spPr>
        <p:txBody>
          <a:bodyPr/>
          <a:lstStyle/>
          <a:p>
            <a:pPr>
              <a:defRPr/>
            </a:pPr>
            <a:endParaRPr lang="en-US" sz="2900">
              <a:ln w="190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5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504" y="5805264"/>
            <a:ext cx="7560840" cy="954107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The challenge is to find a suitable and stable interface for coupling (cross-systems ?)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Heat conduction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7128792" cy="5043264"/>
          </a:xfrm>
        </p:spPr>
        <p:txBody>
          <a:bodyPr/>
          <a:lstStyle/>
          <a:p>
            <a:r>
              <a:rPr lang="en-US"/>
              <a:t>Trivial mathematical problem </a:t>
            </a:r>
          </a:p>
          <a:p>
            <a:pPr lvl="1"/>
            <a:r>
              <a:rPr lang="en-US"/>
              <a:t>parabolic system of PDE</a:t>
            </a:r>
          </a:p>
          <a:p>
            <a:pPr lvl="1"/>
            <a:r>
              <a:rPr lang="en-US"/>
              <a:t>FE is optimal for the solution</a:t>
            </a:r>
          </a:p>
          <a:p>
            <a:pPr lvl="1"/>
            <a:r>
              <a:rPr lang="en-US"/>
              <a:t>Time algorithm well established</a:t>
            </a:r>
          </a:p>
          <a:p>
            <a:r>
              <a:rPr lang="en-US"/>
              <a:t>A (large) number of commercial S/W are available for the solution of heat transfer in non-linear, non-isotropic media</a:t>
            </a:r>
          </a:p>
          <a:p>
            <a:endParaRPr lang="en-US"/>
          </a:p>
          <a:p>
            <a:r>
              <a:rPr lang="en-US"/>
              <a:t>A (large) number of open-source S/W are similarly available</a:t>
            </a:r>
          </a:p>
        </p:txBody>
      </p:sp>
      <p:pic>
        <p:nvPicPr>
          <p:cNvPr id="6" name="Picture 5" descr="Screen Shot 2013-07-12 at 6.1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51" y="44624"/>
            <a:ext cx="1247793" cy="1773027"/>
          </a:xfrm>
          <a:prstGeom prst="rect">
            <a:avLst/>
          </a:prstGeom>
        </p:spPr>
      </p:pic>
      <p:pic>
        <p:nvPicPr>
          <p:cNvPr id="7" name="Picture 6" descr="boo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21" y="404664"/>
            <a:ext cx="1120895" cy="1628800"/>
          </a:xfrm>
          <a:prstGeom prst="rect">
            <a:avLst/>
          </a:prstGeom>
        </p:spPr>
      </p:pic>
      <p:pic>
        <p:nvPicPr>
          <p:cNvPr id="5" name="Picture 4" descr="Screen Shot 2013-07-12 at 6.14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09" y="1196752"/>
            <a:ext cx="1250986" cy="1800200"/>
          </a:xfrm>
          <a:prstGeom prst="rect">
            <a:avLst/>
          </a:prstGeom>
        </p:spPr>
      </p:pic>
      <p:pic>
        <p:nvPicPr>
          <p:cNvPr id="8" name="Picture 7" descr="Screen Shot 2013-07-12 at 6.2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5" y="4345595"/>
            <a:ext cx="1614801" cy="394399"/>
          </a:xfrm>
          <a:prstGeom prst="rect">
            <a:avLst/>
          </a:prstGeom>
        </p:spPr>
      </p:pic>
      <p:pic>
        <p:nvPicPr>
          <p:cNvPr id="9" name="Picture 8" descr="comsol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59" y="4455312"/>
            <a:ext cx="2051865" cy="174965"/>
          </a:xfrm>
          <a:prstGeom prst="rect">
            <a:avLst/>
          </a:prstGeom>
        </p:spPr>
      </p:pic>
      <p:pic>
        <p:nvPicPr>
          <p:cNvPr id="10" name="Picture 9" descr="Screen Shot 2013-07-12 at 6.22.2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31" y="4288436"/>
            <a:ext cx="1503705" cy="508716"/>
          </a:xfrm>
          <a:prstGeom prst="rect">
            <a:avLst/>
          </a:prstGeom>
        </p:spPr>
      </p:pic>
      <p:pic>
        <p:nvPicPr>
          <p:cNvPr id="11" name="Picture 10" descr="simulia_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22" y="4355984"/>
            <a:ext cx="1898393" cy="3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0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Stability of coupling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3888432" cy="5043264"/>
          </a:xfrm>
        </p:spPr>
        <p:txBody>
          <a:bodyPr/>
          <a:lstStyle/>
          <a:p>
            <a:r>
              <a:rPr lang="en-US"/>
              <a:t>Coupling heat conduction domains explicitly is subjected to stability conditions on the maximum allowable time step</a:t>
            </a:r>
          </a:p>
          <a:p>
            <a:r>
              <a:rPr lang="en-US"/>
              <a:t>Small heat capacity and large thermal conductance require </a:t>
            </a:r>
            <a:r>
              <a:rPr lang="en-US" b="1">
                <a:solidFill>
                  <a:srgbClr val="FF0000"/>
                </a:solidFill>
              </a:rPr>
              <a:t>small time steps </a:t>
            </a:r>
            <a:r>
              <a:rPr lang="en-US"/>
              <a:t>for the stability of the coupling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781675" y="1196752"/>
            <a:ext cx="360040" cy="360040"/>
          </a:xfrm>
          <a:prstGeom prst="ellipse">
            <a:avLst/>
          </a:prstGeom>
          <a:gradFill flip="none" rotWithShape="1">
            <a:gsLst>
              <a:gs pos="49000">
                <a:srgbClr val="FF0000"/>
              </a:gs>
              <a:gs pos="0">
                <a:srgbClr val="FFFFFF">
                  <a:alpha val="85000"/>
                </a:srgbClr>
              </a:gs>
              <a:gs pos="83000">
                <a:schemeClr val="accent6">
                  <a:lumMod val="75000"/>
                </a:schemeClr>
              </a:gs>
              <a:gs pos="14000">
                <a:srgbClr val="E9E9E9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37859" y="1196752"/>
            <a:ext cx="360040" cy="360040"/>
          </a:xfrm>
          <a:prstGeom prst="ellipse">
            <a:avLst/>
          </a:prstGeom>
          <a:gradFill flip="none" rotWithShape="1">
            <a:gsLst>
              <a:gs pos="49000">
                <a:srgbClr val="0000FF"/>
              </a:gs>
              <a:gs pos="0">
                <a:srgbClr val="FFFFFF">
                  <a:alpha val="85000"/>
                </a:srgbClr>
              </a:gs>
              <a:gs pos="83000">
                <a:schemeClr val="accent6">
                  <a:lumMod val="75000"/>
                </a:schemeClr>
              </a:gs>
              <a:gs pos="14000">
                <a:srgbClr val="E9E9E9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148064" y="1124745"/>
            <a:ext cx="1286619" cy="579134"/>
          </a:xfrm>
          <a:custGeom>
            <a:avLst/>
            <a:gdLst>
              <a:gd name="connsiteX0" fmla="*/ 0 w 2253704"/>
              <a:gd name="connsiteY0" fmla="*/ 298856 h 577590"/>
              <a:gd name="connsiteX1" fmla="*/ 311285 w 2253704"/>
              <a:gd name="connsiteY1" fmla="*/ 286404 h 577590"/>
              <a:gd name="connsiteX2" fmla="*/ 535411 w 2253704"/>
              <a:gd name="connsiteY2" fmla="*/ 12458 h 577590"/>
              <a:gd name="connsiteX3" fmla="*/ 771987 w 2253704"/>
              <a:gd name="connsiteY3" fmla="*/ 547898 h 577590"/>
              <a:gd name="connsiteX4" fmla="*/ 958758 w 2253704"/>
              <a:gd name="connsiteY4" fmla="*/ 12458 h 577590"/>
              <a:gd name="connsiteX5" fmla="*/ 1195335 w 2253704"/>
              <a:gd name="connsiteY5" fmla="*/ 560350 h 577590"/>
              <a:gd name="connsiteX6" fmla="*/ 1394557 w 2253704"/>
              <a:gd name="connsiteY6" fmla="*/ 5 h 577590"/>
              <a:gd name="connsiteX7" fmla="*/ 1631134 w 2253704"/>
              <a:gd name="connsiteY7" fmla="*/ 572803 h 577590"/>
              <a:gd name="connsiteX8" fmla="*/ 1830357 w 2253704"/>
              <a:gd name="connsiteY8" fmla="*/ 273952 h 577590"/>
              <a:gd name="connsiteX9" fmla="*/ 2253704 w 2253704"/>
              <a:gd name="connsiteY9" fmla="*/ 273952 h 577590"/>
              <a:gd name="connsiteX0" fmla="*/ 0 w 2248183"/>
              <a:gd name="connsiteY0" fmla="*/ 298856 h 577667"/>
              <a:gd name="connsiteX1" fmla="*/ 311285 w 2248183"/>
              <a:gd name="connsiteY1" fmla="*/ 286404 h 577667"/>
              <a:gd name="connsiteX2" fmla="*/ 535411 w 2248183"/>
              <a:gd name="connsiteY2" fmla="*/ 12458 h 577667"/>
              <a:gd name="connsiteX3" fmla="*/ 771987 w 2248183"/>
              <a:gd name="connsiteY3" fmla="*/ 547898 h 577667"/>
              <a:gd name="connsiteX4" fmla="*/ 958758 w 2248183"/>
              <a:gd name="connsiteY4" fmla="*/ 12458 h 577667"/>
              <a:gd name="connsiteX5" fmla="*/ 1195335 w 2248183"/>
              <a:gd name="connsiteY5" fmla="*/ 560350 h 577667"/>
              <a:gd name="connsiteX6" fmla="*/ 1394557 w 2248183"/>
              <a:gd name="connsiteY6" fmla="*/ 5 h 577667"/>
              <a:gd name="connsiteX7" fmla="*/ 1631134 w 2248183"/>
              <a:gd name="connsiteY7" fmla="*/ 572803 h 577667"/>
              <a:gd name="connsiteX8" fmla="*/ 1830357 w 2248183"/>
              <a:gd name="connsiteY8" fmla="*/ 273952 h 577667"/>
              <a:gd name="connsiteX9" fmla="*/ 2248183 w 2248183"/>
              <a:gd name="connsiteY9" fmla="*/ 242202 h 577667"/>
              <a:gd name="connsiteX0" fmla="*/ 0 w 2248183"/>
              <a:gd name="connsiteY0" fmla="*/ 298856 h 577667"/>
              <a:gd name="connsiteX1" fmla="*/ 311284 w 2248183"/>
              <a:gd name="connsiteY1" fmla="*/ 213379 h 577667"/>
              <a:gd name="connsiteX2" fmla="*/ 535411 w 2248183"/>
              <a:gd name="connsiteY2" fmla="*/ 12458 h 577667"/>
              <a:gd name="connsiteX3" fmla="*/ 771987 w 2248183"/>
              <a:gd name="connsiteY3" fmla="*/ 547898 h 577667"/>
              <a:gd name="connsiteX4" fmla="*/ 958758 w 2248183"/>
              <a:gd name="connsiteY4" fmla="*/ 12458 h 577667"/>
              <a:gd name="connsiteX5" fmla="*/ 1195335 w 2248183"/>
              <a:gd name="connsiteY5" fmla="*/ 560350 h 577667"/>
              <a:gd name="connsiteX6" fmla="*/ 1394557 w 2248183"/>
              <a:gd name="connsiteY6" fmla="*/ 5 h 577667"/>
              <a:gd name="connsiteX7" fmla="*/ 1631134 w 2248183"/>
              <a:gd name="connsiteY7" fmla="*/ 572803 h 577667"/>
              <a:gd name="connsiteX8" fmla="*/ 1830357 w 2248183"/>
              <a:gd name="connsiteY8" fmla="*/ 273952 h 577667"/>
              <a:gd name="connsiteX9" fmla="*/ 2248183 w 2248183"/>
              <a:gd name="connsiteY9" fmla="*/ 242202 h 577667"/>
              <a:gd name="connsiteX0" fmla="*/ 0 w 2237142"/>
              <a:gd name="connsiteY0" fmla="*/ 263931 h 577667"/>
              <a:gd name="connsiteX1" fmla="*/ 300243 w 2237142"/>
              <a:gd name="connsiteY1" fmla="*/ 213379 h 577667"/>
              <a:gd name="connsiteX2" fmla="*/ 524370 w 2237142"/>
              <a:gd name="connsiteY2" fmla="*/ 12458 h 577667"/>
              <a:gd name="connsiteX3" fmla="*/ 760946 w 2237142"/>
              <a:gd name="connsiteY3" fmla="*/ 547898 h 577667"/>
              <a:gd name="connsiteX4" fmla="*/ 947717 w 2237142"/>
              <a:gd name="connsiteY4" fmla="*/ 12458 h 577667"/>
              <a:gd name="connsiteX5" fmla="*/ 1184294 w 2237142"/>
              <a:gd name="connsiteY5" fmla="*/ 560350 h 577667"/>
              <a:gd name="connsiteX6" fmla="*/ 1383516 w 2237142"/>
              <a:gd name="connsiteY6" fmla="*/ 5 h 577667"/>
              <a:gd name="connsiteX7" fmla="*/ 1620093 w 2237142"/>
              <a:gd name="connsiteY7" fmla="*/ 572803 h 577667"/>
              <a:gd name="connsiteX8" fmla="*/ 1819316 w 2237142"/>
              <a:gd name="connsiteY8" fmla="*/ 273952 h 577667"/>
              <a:gd name="connsiteX9" fmla="*/ 2237142 w 2237142"/>
              <a:gd name="connsiteY9" fmla="*/ 242202 h 577667"/>
              <a:gd name="connsiteX0" fmla="*/ 0 w 2237142"/>
              <a:gd name="connsiteY0" fmla="*/ 263931 h 577667"/>
              <a:gd name="connsiteX1" fmla="*/ 300243 w 2237142"/>
              <a:gd name="connsiteY1" fmla="*/ 213379 h 577667"/>
              <a:gd name="connsiteX2" fmla="*/ 524370 w 2237142"/>
              <a:gd name="connsiteY2" fmla="*/ 12458 h 577667"/>
              <a:gd name="connsiteX3" fmla="*/ 760946 w 2237142"/>
              <a:gd name="connsiteY3" fmla="*/ 547898 h 577667"/>
              <a:gd name="connsiteX4" fmla="*/ 947717 w 2237142"/>
              <a:gd name="connsiteY4" fmla="*/ 12458 h 577667"/>
              <a:gd name="connsiteX5" fmla="*/ 1184294 w 2237142"/>
              <a:gd name="connsiteY5" fmla="*/ 560350 h 577667"/>
              <a:gd name="connsiteX6" fmla="*/ 1383516 w 2237142"/>
              <a:gd name="connsiteY6" fmla="*/ 5 h 577667"/>
              <a:gd name="connsiteX7" fmla="*/ 1620093 w 2237142"/>
              <a:gd name="connsiteY7" fmla="*/ 572803 h 577667"/>
              <a:gd name="connsiteX8" fmla="*/ 1819316 w 2237142"/>
              <a:gd name="connsiteY8" fmla="*/ 273952 h 577667"/>
              <a:gd name="connsiteX9" fmla="*/ 2237142 w 2237142"/>
              <a:gd name="connsiteY9" fmla="*/ 242202 h 577667"/>
              <a:gd name="connsiteX0" fmla="*/ 0 w 2237142"/>
              <a:gd name="connsiteY0" fmla="*/ 263931 h 579134"/>
              <a:gd name="connsiteX1" fmla="*/ 300243 w 2237142"/>
              <a:gd name="connsiteY1" fmla="*/ 213379 h 579134"/>
              <a:gd name="connsiteX2" fmla="*/ 524370 w 2237142"/>
              <a:gd name="connsiteY2" fmla="*/ 12458 h 579134"/>
              <a:gd name="connsiteX3" fmla="*/ 760946 w 2237142"/>
              <a:gd name="connsiteY3" fmla="*/ 547898 h 579134"/>
              <a:gd name="connsiteX4" fmla="*/ 947717 w 2237142"/>
              <a:gd name="connsiteY4" fmla="*/ 12458 h 579134"/>
              <a:gd name="connsiteX5" fmla="*/ 1184294 w 2237142"/>
              <a:gd name="connsiteY5" fmla="*/ 560350 h 579134"/>
              <a:gd name="connsiteX6" fmla="*/ 1383516 w 2237142"/>
              <a:gd name="connsiteY6" fmla="*/ 5 h 579134"/>
              <a:gd name="connsiteX7" fmla="*/ 1620093 w 2237142"/>
              <a:gd name="connsiteY7" fmla="*/ 572803 h 579134"/>
              <a:gd name="connsiteX8" fmla="*/ 1869001 w 2237142"/>
              <a:gd name="connsiteY8" fmla="*/ 302527 h 579134"/>
              <a:gd name="connsiteX9" fmla="*/ 2237142 w 2237142"/>
              <a:gd name="connsiteY9" fmla="*/ 242202 h 57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7142" h="579134">
                <a:moveTo>
                  <a:pt x="0" y="263931"/>
                </a:moveTo>
                <a:cubicBezTo>
                  <a:pt x="138627" y="256171"/>
                  <a:pt x="212848" y="255291"/>
                  <a:pt x="300243" y="213379"/>
                </a:cubicBezTo>
                <a:cubicBezTo>
                  <a:pt x="387638" y="171467"/>
                  <a:pt x="447586" y="-43295"/>
                  <a:pt x="524370" y="12458"/>
                </a:cubicBezTo>
                <a:cubicBezTo>
                  <a:pt x="601154" y="68211"/>
                  <a:pt x="690388" y="547898"/>
                  <a:pt x="760946" y="547898"/>
                </a:cubicBezTo>
                <a:cubicBezTo>
                  <a:pt x="831504" y="547898"/>
                  <a:pt x="877159" y="10383"/>
                  <a:pt x="947717" y="12458"/>
                </a:cubicBezTo>
                <a:cubicBezTo>
                  <a:pt x="1018275" y="14533"/>
                  <a:pt x="1111661" y="562425"/>
                  <a:pt x="1184294" y="560350"/>
                </a:cubicBezTo>
                <a:cubicBezTo>
                  <a:pt x="1256927" y="558275"/>
                  <a:pt x="1310883" y="-2070"/>
                  <a:pt x="1383516" y="5"/>
                </a:cubicBezTo>
                <a:cubicBezTo>
                  <a:pt x="1456149" y="2080"/>
                  <a:pt x="1539179" y="522383"/>
                  <a:pt x="1620093" y="572803"/>
                </a:cubicBezTo>
                <a:cubicBezTo>
                  <a:pt x="1701007" y="623223"/>
                  <a:pt x="1766160" y="357627"/>
                  <a:pt x="1869001" y="302527"/>
                </a:cubicBezTo>
                <a:cubicBezTo>
                  <a:pt x="1971843" y="247427"/>
                  <a:pt x="2237142" y="242202"/>
                  <a:pt x="2237142" y="242202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9667" y="1628800"/>
            <a:ext cx="492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T</a:t>
            </a:r>
            <a:r>
              <a:rPr lang="en-US" baseline="-2500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7859" y="1628800"/>
            <a:ext cx="492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T</a:t>
            </a:r>
            <a:r>
              <a:rPr lang="en-US" baseline="-2500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1755" y="548680"/>
            <a:ext cx="55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ph</a:t>
            </a:r>
            <a:endParaRPr lang="en-US" i="1" baseline="-25000"/>
          </a:p>
        </p:txBody>
      </p:sp>
      <p:sp>
        <p:nvSpPr>
          <p:cNvPr id="17" name="TextBox 16"/>
          <p:cNvSpPr txBox="1"/>
          <p:nvPr/>
        </p:nvSpPr>
        <p:spPr>
          <a:xfrm>
            <a:off x="4637659" y="620688"/>
            <a:ext cx="776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>
                <a:latin typeface="Symbol" charset="2"/>
                <a:cs typeface="Symbol" charset="2"/>
              </a:rPr>
              <a:t>r</a:t>
            </a:r>
            <a:r>
              <a:rPr lang="en-US" i="1"/>
              <a:t>C</a:t>
            </a:r>
            <a:endParaRPr lang="en-US" baseline="-25000"/>
          </a:p>
        </p:txBody>
      </p:sp>
      <p:sp>
        <p:nvSpPr>
          <p:cNvPr id="18" name="TextBox 17"/>
          <p:cNvSpPr txBox="1"/>
          <p:nvPr/>
        </p:nvSpPr>
        <p:spPr>
          <a:xfrm>
            <a:off x="6365851" y="620688"/>
            <a:ext cx="776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>
                <a:latin typeface="Symbol" charset="2"/>
                <a:cs typeface="Symbol" charset="2"/>
              </a:rPr>
              <a:t>r</a:t>
            </a:r>
            <a:r>
              <a:rPr lang="en-US" i="1"/>
              <a:t>C</a:t>
            </a:r>
            <a:endParaRPr lang="en-US" baseline="-25000"/>
          </a:p>
        </p:txBody>
      </p:sp>
      <p:sp>
        <p:nvSpPr>
          <p:cNvPr id="19" name="TextBox 18"/>
          <p:cNvSpPr txBox="1"/>
          <p:nvPr/>
        </p:nvSpPr>
        <p:spPr>
          <a:xfrm>
            <a:off x="4228024" y="2276873"/>
            <a:ext cx="3152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>
                <a:latin typeface="Symbol" charset="2"/>
                <a:cs typeface="Symbol" charset="2"/>
              </a:rPr>
              <a:t>r</a:t>
            </a:r>
            <a:r>
              <a:rPr lang="en-US" i="1"/>
              <a:t>C</a:t>
            </a:r>
            <a:r>
              <a:rPr lang="en-US" baseline="-25000"/>
              <a:t> </a:t>
            </a:r>
            <a:r>
              <a:rPr lang="en-US" i="1"/>
              <a:t>dT</a:t>
            </a:r>
            <a:r>
              <a:rPr lang="en-US" baseline="-25000"/>
              <a:t>1</a:t>
            </a:r>
            <a:r>
              <a:rPr lang="en-US" i="1"/>
              <a:t>/dt </a:t>
            </a:r>
            <a:r>
              <a:rPr lang="en-US"/>
              <a:t>=</a:t>
            </a:r>
            <a:r>
              <a:rPr lang="en-US" i="1"/>
              <a:t> ph 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 baseline="-25000"/>
              <a:t>2</a:t>
            </a:r>
            <a:r>
              <a:rPr lang="en-US" i="1"/>
              <a:t>-T</a:t>
            </a:r>
            <a:r>
              <a:rPr lang="en-US" baseline="-25000"/>
              <a:t>1</a:t>
            </a:r>
            <a:r>
              <a:rPr lang="en-US"/>
              <a:t>)</a:t>
            </a:r>
          </a:p>
          <a:p>
            <a:r>
              <a:rPr lang="en-US" i="1"/>
              <a:t>A</a:t>
            </a:r>
            <a:r>
              <a:rPr lang="en-US" i="1">
                <a:latin typeface="Symbol" charset="2"/>
                <a:cs typeface="Symbol" charset="2"/>
              </a:rPr>
              <a:t>r</a:t>
            </a:r>
            <a:r>
              <a:rPr lang="en-US" i="1"/>
              <a:t>C</a:t>
            </a:r>
            <a:r>
              <a:rPr lang="en-US" baseline="-25000"/>
              <a:t> </a:t>
            </a:r>
            <a:r>
              <a:rPr lang="en-US" i="1"/>
              <a:t>dT</a:t>
            </a:r>
            <a:r>
              <a:rPr lang="en-US" baseline="-25000"/>
              <a:t>2</a:t>
            </a:r>
            <a:r>
              <a:rPr lang="en-US" i="1"/>
              <a:t>/dt </a:t>
            </a:r>
            <a:r>
              <a:rPr lang="en-US"/>
              <a:t>=</a:t>
            </a:r>
            <a:r>
              <a:rPr lang="en-US" i="1"/>
              <a:t> ph 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 baseline="-25000"/>
              <a:t>1</a:t>
            </a:r>
            <a:r>
              <a:rPr lang="en-US" i="1"/>
              <a:t>-T</a:t>
            </a:r>
            <a:r>
              <a:rPr lang="en-US" baseline="-25000"/>
              <a:t>2</a:t>
            </a:r>
            <a:r>
              <a:rPr lang="en-US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3284984"/>
            <a:ext cx="2174995" cy="523220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  <a:latin typeface="Symbol" charset="2"/>
                <a:cs typeface="Symbol" charset="2"/>
              </a:rPr>
              <a:t>D</a:t>
            </a:r>
            <a:r>
              <a:rPr lang="en-US" sz="2800">
                <a:solidFill>
                  <a:srgbClr val="660066"/>
                </a:solidFill>
              </a:rPr>
              <a:t>t ≤ </a:t>
            </a:r>
            <a:r>
              <a:rPr lang="en-US" sz="2800" i="1">
                <a:solidFill>
                  <a:srgbClr val="660066"/>
                </a:solidFill>
              </a:rPr>
              <a:t>A</a:t>
            </a:r>
            <a:r>
              <a:rPr lang="en-US" sz="2800" i="1">
                <a:solidFill>
                  <a:srgbClr val="660066"/>
                </a:solidFill>
                <a:latin typeface="Symbol" charset="2"/>
                <a:cs typeface="Symbol" charset="2"/>
              </a:rPr>
              <a:t>r</a:t>
            </a:r>
            <a:r>
              <a:rPr lang="en-US" sz="2800" i="1">
                <a:solidFill>
                  <a:srgbClr val="660066"/>
                </a:solidFill>
              </a:rPr>
              <a:t>C / ph</a:t>
            </a:r>
            <a:endParaRPr lang="en-US" sz="2800">
              <a:solidFill>
                <a:srgbClr val="660066"/>
              </a:solidFill>
            </a:endParaRPr>
          </a:p>
        </p:txBody>
      </p:sp>
      <p:pic>
        <p:nvPicPr>
          <p:cNvPr id="23" name="Picture 22" descr="Screen Shot 2013-07-13 at 1.0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41457"/>
            <a:ext cx="3131840" cy="2671919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 rot="5400000">
            <a:off x="6763229" y="4756133"/>
            <a:ext cx="874125" cy="936104"/>
            <a:chOff x="3479800" y="2159000"/>
            <a:chExt cx="1298575" cy="1390650"/>
          </a:xfrm>
        </p:grpSpPr>
        <p:pic>
          <p:nvPicPr>
            <p:cNvPr id="24" name="Picture 94" descr="C:\Home\Slides\Schools\ASC-02\Lecture 4 - Stability and cooling (LB)\figures\fig16_0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800" y="2159000"/>
              <a:ext cx="1298575" cy="70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5" descr="C:\Home\Slides\Schools\ASC-02\Lecture 4 - Stability and cooling (LB)\figures\fig16_0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800" y="2844800"/>
              <a:ext cx="1298575" cy="70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05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and field LEGO</a:t>
            </a:r>
          </a:p>
        </p:txBody>
      </p:sp>
      <p:pic>
        <p:nvPicPr>
          <p:cNvPr id="4" name="Picture 3" descr="index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20" y="280276"/>
            <a:ext cx="5897880" cy="4084828"/>
          </a:xfrm>
          <a:prstGeom prst="rect">
            <a:avLst/>
          </a:prstGeom>
        </p:spPr>
      </p:pic>
      <p:pic>
        <p:nvPicPr>
          <p:cNvPr id="6" name="Picture 5" descr="index4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107504" y="2272040"/>
            <a:ext cx="4914900" cy="45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4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Circuit models and magnetic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A wealth of models and codes are available for the simulation of</a:t>
            </a:r>
          </a:p>
          <a:p>
            <a:pPr lvl="1"/>
            <a:r>
              <a:rPr lang="en-US" sz="2000"/>
              <a:t>Current transients in a circuit made by an arbitrary number of inductances, resistances (capacitances, current and voltage sources, passive and active non-linear components, …)</a:t>
            </a:r>
          </a:p>
          <a:p>
            <a:pPr lvl="1"/>
            <a:r>
              <a:rPr lang="en-US" sz="2000"/>
              <a:t>Magnetic field generated by arbitrary current distributions in space (steady state and transient, in presence of magnetic materials, …)</a:t>
            </a:r>
          </a:p>
          <a:p>
            <a:r>
              <a:rPr lang="en-US" sz="2400"/>
              <a:t>Consistent modelling is important, e.g.</a:t>
            </a:r>
          </a:p>
          <a:p>
            <a:pPr lvl="1"/>
            <a:r>
              <a:rPr lang="en-US" sz="2000"/>
              <a:t>current waveform in case of quench with no dump</a:t>
            </a:r>
          </a:p>
          <a:p>
            <a:pPr lvl="1"/>
            <a:r>
              <a:rPr lang="en-US" sz="2000"/>
              <a:t>AC-loss induced quenchback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5373216"/>
            <a:ext cx="7560840" cy="1384995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Coupling is “easy”, as the time scales of the circuit response are naturally long (large inductances, and small resistances)</a:t>
            </a:r>
          </a:p>
        </p:txBody>
      </p:sp>
    </p:spTree>
    <p:extLst>
      <p:ext uri="{BB962C8B-B14F-4D97-AF65-F5344CB8AC3E}">
        <p14:creationId xmlns:p14="http://schemas.microsoft.com/office/powerpoint/2010/main" val="48556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it all together</a:t>
            </a:r>
          </a:p>
        </p:txBody>
      </p:sp>
      <p:pic>
        <p:nvPicPr>
          <p:cNvPr id="3" name="Picture 2" descr="lego-kid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" y="1268760"/>
            <a:ext cx="746449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2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MAGS </a:t>
            </a:r>
            <a:r>
              <a:rPr lang="en-US" sz="2800"/>
              <a:t>[Mey-1993], [Pas-2003]</a:t>
            </a:r>
          </a:p>
        </p:txBody>
      </p:sp>
      <p:pic>
        <p:nvPicPr>
          <p:cNvPr id="6" name="Picture 5" descr="lego_dino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7356309" cy="5517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48" y="920701"/>
            <a:ext cx="456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>
                    <a:lumMod val="20000"/>
                    <a:lumOff val="80000"/>
                  </a:schemeClr>
                </a:solidFill>
              </a:rPr>
              <a:t>In a world of dynosaurs</a:t>
            </a:r>
          </a:p>
        </p:txBody>
      </p:sp>
    </p:spTree>
    <p:extLst>
      <p:ext uri="{BB962C8B-B14F-4D97-AF65-F5344CB8AC3E}">
        <p14:creationId xmlns:p14="http://schemas.microsoft.com/office/powerpoint/2010/main" val="84290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MAGS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Several independent modules</a:t>
            </a:r>
          </a:p>
          <a:p>
            <a:pPr lvl="7"/>
            <a:r>
              <a:rPr lang="en-US"/>
              <a:t>Winding pack temperature (HEAT3D)</a:t>
            </a:r>
          </a:p>
          <a:p>
            <a:pPr lvl="7"/>
            <a:r>
              <a:rPr lang="en-US"/>
              <a:t>Inductances and field (EFFI)</a:t>
            </a:r>
          </a:p>
          <a:p>
            <a:pPr lvl="7"/>
            <a:r>
              <a:rPr lang="en-US"/>
              <a:t>Cable AC loss (EDDY)</a:t>
            </a:r>
          </a:p>
          <a:p>
            <a:pPr lvl="7"/>
            <a:r>
              <a:rPr lang="en-US"/>
              <a:t>Circuit analysis (MSCAP)</a:t>
            </a:r>
          </a:p>
          <a:p>
            <a:pPr lvl="7"/>
            <a:r>
              <a:rPr lang="en-US"/>
              <a:t>Quench resistance and power (OHM)</a:t>
            </a:r>
          </a:p>
          <a:p>
            <a:pPr lvl="7"/>
            <a:r>
              <a:rPr lang="en-US"/>
              <a:t>He dynamics (GANDALF)</a:t>
            </a:r>
          </a:p>
          <a:p>
            <a:pPr lvl="7"/>
            <a:r>
              <a:rPr lang="en-US"/>
              <a:t>He flow in the manifolds (LINKUP)</a:t>
            </a:r>
          </a:p>
          <a:p>
            <a:r>
              <a:rPr lang="en-US"/>
              <a:t>Execution sequence is created using a meta-language (similar to FORTRAN DO loops)</a:t>
            </a:r>
          </a:p>
          <a:p>
            <a:r>
              <a:rPr lang="en-US"/>
              <a:t>Modules are communicating through a shared memory area (managed by a system dependent communication language)</a:t>
            </a:r>
          </a:p>
        </p:txBody>
      </p:sp>
      <p:pic>
        <p:nvPicPr>
          <p:cNvPr id="5" name="Picture 4" descr="Screen Shot 2013-07-12 at 5.5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14106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Saruman </a:t>
            </a:r>
            <a:r>
              <a:rPr lang="en-US" sz="2800"/>
              <a:t>[Bot-1994]</a:t>
            </a:r>
            <a:r>
              <a:rPr lang="en-US"/>
              <a:t>/Gandalf </a:t>
            </a:r>
            <a:r>
              <a:rPr lang="en-US" sz="2800"/>
              <a:t>[Bot-1996]</a:t>
            </a:r>
            <a:endParaRPr lang="en-US" sz="2400"/>
          </a:p>
        </p:txBody>
      </p:sp>
      <p:pic>
        <p:nvPicPr>
          <p:cNvPr id="3" name="Picture 2" descr="$(KGrHqN,!jcE3LsPLk!bBN5WEKD9Ww~~_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4895200" cy="562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5200" y="992827"/>
            <a:ext cx="225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>
                <a:solidFill>
                  <a:srgbClr val="EDF0F1"/>
                </a:solidFill>
              </a:rPr>
              <a:t>A little fun</a:t>
            </a:r>
          </a:p>
        </p:txBody>
      </p:sp>
    </p:spTree>
    <p:extLst>
      <p:ext uri="{BB962C8B-B14F-4D97-AF65-F5344CB8AC3E}">
        <p14:creationId xmlns:p14="http://schemas.microsoft.com/office/powerpoint/2010/main" val="4285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SARUMAN/GANDALF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cable simulator is the main engine, calling the hydraulic and electric network solvers as FORTRAN SUBROUTINES</a:t>
            </a:r>
          </a:p>
          <a:p>
            <a:r>
              <a:rPr lang="en-US"/>
              <a:t>Monolithic code, compiled all at once and static</a:t>
            </a:r>
          </a:p>
        </p:txBody>
      </p:sp>
      <p:sp>
        <p:nvSpPr>
          <p:cNvPr id="2" name="Snip Single Corner Rectangle 1"/>
          <p:cNvSpPr/>
          <p:nvPr/>
        </p:nvSpPr>
        <p:spPr bwMode="auto">
          <a:xfrm flipH="1">
            <a:off x="467544" y="3356992"/>
            <a:ext cx="6768752" cy="2880320"/>
          </a:xfrm>
          <a:prstGeom prst="snip1Rect">
            <a:avLst>
              <a:gd name="adj" fmla="val 8883"/>
            </a:avLst>
          </a:prstGeom>
          <a:solidFill>
            <a:schemeClr val="tx2">
              <a:lumMod val="20000"/>
              <a:lumOff val="80000"/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Arial"/>
                <a:ea typeface="ＭＳ Ｐゴシック" charset="0"/>
                <a:cs typeface="Arial"/>
              </a:rPr>
              <a:t>SARUMAN/GANDALF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Arial"/>
              <a:ea typeface="ＭＳ Ｐゴシック" charset="0"/>
              <a:cs typeface="Arial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2D2525"/>
                </a:solidFill>
              </a:rPr>
              <a:t>Time stepping loop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solidFill>
                  <a:srgbClr val="2D2525"/>
                </a:solidFill>
                <a:latin typeface="Courier"/>
                <a:cs typeface="Courier"/>
              </a:rPr>
              <a:t>   </a:t>
            </a: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Courier"/>
                <a:cs typeface="Courier"/>
              </a:rPr>
              <a:t>do</a:t>
            </a:r>
            <a:r>
              <a:rPr kumimoji="0" lang="en-US" sz="1600" b="0" i="0" u="none" strike="noStrike" cap="none" normalizeH="0">
                <a:ln>
                  <a:noFill/>
                </a:ln>
                <a:solidFill>
                  <a:srgbClr val="2D2525"/>
                </a:solidFill>
                <a:effectLst/>
                <a:latin typeface="Courier"/>
                <a:cs typeface="Courier"/>
              </a:rPr>
              <a:t> </a:t>
            </a: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Courier"/>
                <a:cs typeface="Courier"/>
              </a:rPr>
              <a:t>while(t&lt;tend)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>
              <a:solidFill>
                <a:srgbClr val="2D2525"/>
              </a:solidFill>
              <a:latin typeface="Courier"/>
              <a:cs typeface="Courier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>
              <a:solidFill>
                <a:srgbClr val="2D2525"/>
              </a:solidFill>
              <a:latin typeface="Courier"/>
              <a:cs typeface="Courier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solidFill>
                  <a:srgbClr val="2D2525"/>
                </a:solidFill>
                <a:latin typeface="Courier"/>
                <a:cs typeface="Courier"/>
              </a:rPr>
              <a:t>      ...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solidFill>
                  <a:srgbClr val="2D2525"/>
                </a:solidFill>
                <a:latin typeface="Courier"/>
                <a:cs typeface="Courier"/>
              </a:rPr>
              <a:t>      System solution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solidFill>
                  <a:srgbClr val="2D2525"/>
                </a:solidFill>
                <a:latin typeface="Courier"/>
                <a:cs typeface="Courier"/>
              </a:rPr>
              <a:t>      ...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Courier"/>
                <a:cs typeface="Courier"/>
              </a:rPr>
              <a:t>   enddo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31640" y="4005064"/>
            <a:ext cx="5760640" cy="1872208"/>
            <a:chOff x="1331640" y="4005064"/>
            <a:chExt cx="5760640" cy="1872208"/>
          </a:xfrm>
        </p:grpSpPr>
        <p:sp>
          <p:nvSpPr>
            <p:cNvPr id="6" name="Snip Single Corner Rectangle 5"/>
            <p:cNvSpPr/>
            <p:nvPr/>
          </p:nvSpPr>
          <p:spPr bwMode="auto">
            <a:xfrm flipH="1">
              <a:off x="4355976" y="4005064"/>
              <a:ext cx="2736304" cy="720080"/>
            </a:xfrm>
            <a:prstGeom prst="snip1Rect">
              <a:avLst/>
            </a:prstGeom>
            <a:solidFill>
              <a:srgbClr val="FFCC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2D2525"/>
                  </a:solidFill>
                  <a:effectLst/>
                  <a:latin typeface="Arial"/>
                  <a:ea typeface="ＭＳ Ｐゴシック" charset="0"/>
                  <a:cs typeface="Arial"/>
                </a:rPr>
                <a:t>FLOWER</a:t>
              </a:r>
            </a:p>
          </p:txBody>
        </p:sp>
        <p:sp>
          <p:nvSpPr>
            <p:cNvPr id="7" name="Snip Single Corner Rectangle 6"/>
            <p:cNvSpPr/>
            <p:nvPr/>
          </p:nvSpPr>
          <p:spPr bwMode="auto">
            <a:xfrm flipH="1">
              <a:off x="4355976" y="5157192"/>
              <a:ext cx="2736304" cy="720080"/>
            </a:xfrm>
            <a:prstGeom prst="snip1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2D2525"/>
                  </a:solidFill>
                  <a:effectLst/>
                  <a:latin typeface="Arial"/>
                  <a:ea typeface="ＭＳ Ｐゴシック" charset="0"/>
                  <a:cs typeface="Arial"/>
                </a:rPr>
                <a:t>POWER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991125" y="4371376"/>
              <a:ext cx="1353128" cy="534158"/>
            </a:xfrm>
            <a:custGeom>
              <a:avLst/>
              <a:gdLst>
                <a:gd name="connsiteX0" fmla="*/ 0 w 1353128"/>
                <a:gd name="connsiteY0" fmla="*/ 534158 h 561939"/>
                <a:gd name="connsiteX1" fmla="*/ 498521 w 1353128"/>
                <a:gd name="connsiteY1" fmla="*/ 546029 h 561939"/>
                <a:gd name="connsiteX2" fmla="*/ 961433 w 1353128"/>
                <a:gd name="connsiteY2" fmla="*/ 344235 h 561939"/>
                <a:gd name="connsiteX3" fmla="*/ 1353128 w 1353128"/>
                <a:gd name="connsiteY3" fmla="*/ 0 h 561939"/>
                <a:gd name="connsiteX0" fmla="*/ 0 w 1353128"/>
                <a:gd name="connsiteY0" fmla="*/ 534158 h 576846"/>
                <a:gd name="connsiteX1" fmla="*/ 498521 w 1353128"/>
                <a:gd name="connsiteY1" fmla="*/ 546029 h 576846"/>
                <a:gd name="connsiteX2" fmla="*/ 973302 w 1353128"/>
                <a:gd name="connsiteY2" fmla="*/ 142442 h 576846"/>
                <a:gd name="connsiteX3" fmla="*/ 1353128 w 1353128"/>
                <a:gd name="connsiteY3" fmla="*/ 0 h 576846"/>
                <a:gd name="connsiteX0" fmla="*/ 0 w 1353128"/>
                <a:gd name="connsiteY0" fmla="*/ 534158 h 539225"/>
                <a:gd name="connsiteX1" fmla="*/ 593477 w 1353128"/>
                <a:gd name="connsiteY1" fmla="*/ 439198 h 539225"/>
                <a:gd name="connsiteX2" fmla="*/ 973302 w 1353128"/>
                <a:gd name="connsiteY2" fmla="*/ 142442 h 539225"/>
                <a:gd name="connsiteX3" fmla="*/ 1353128 w 1353128"/>
                <a:gd name="connsiteY3" fmla="*/ 0 h 539225"/>
                <a:gd name="connsiteX0" fmla="*/ 0 w 1353128"/>
                <a:gd name="connsiteY0" fmla="*/ 534158 h 539629"/>
                <a:gd name="connsiteX1" fmla="*/ 593477 w 1353128"/>
                <a:gd name="connsiteY1" fmla="*/ 439198 h 539629"/>
                <a:gd name="connsiteX2" fmla="*/ 925824 w 1353128"/>
                <a:gd name="connsiteY2" fmla="*/ 106832 h 539629"/>
                <a:gd name="connsiteX3" fmla="*/ 1353128 w 1353128"/>
                <a:gd name="connsiteY3" fmla="*/ 0 h 539629"/>
                <a:gd name="connsiteX0" fmla="*/ 0 w 1353128"/>
                <a:gd name="connsiteY0" fmla="*/ 534158 h 539629"/>
                <a:gd name="connsiteX1" fmla="*/ 688434 w 1353128"/>
                <a:gd name="connsiteY1" fmla="*/ 439198 h 539629"/>
                <a:gd name="connsiteX2" fmla="*/ 925824 w 1353128"/>
                <a:gd name="connsiteY2" fmla="*/ 106832 h 539629"/>
                <a:gd name="connsiteX3" fmla="*/ 1353128 w 1353128"/>
                <a:gd name="connsiteY3" fmla="*/ 0 h 539629"/>
                <a:gd name="connsiteX0" fmla="*/ 0 w 1353128"/>
                <a:gd name="connsiteY0" fmla="*/ 534158 h 534158"/>
                <a:gd name="connsiteX1" fmla="*/ 545999 w 1353128"/>
                <a:gd name="connsiteY1" fmla="*/ 403586 h 534158"/>
                <a:gd name="connsiteX2" fmla="*/ 688434 w 1353128"/>
                <a:gd name="connsiteY2" fmla="*/ 439198 h 534158"/>
                <a:gd name="connsiteX3" fmla="*/ 925824 w 1353128"/>
                <a:gd name="connsiteY3" fmla="*/ 106832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545999 w 1353128"/>
                <a:gd name="connsiteY1" fmla="*/ 403586 h 534158"/>
                <a:gd name="connsiteX2" fmla="*/ 794268 w 1353128"/>
                <a:gd name="connsiteY2" fmla="*/ 244465 h 534158"/>
                <a:gd name="connsiteX3" fmla="*/ 925824 w 1353128"/>
                <a:gd name="connsiteY3" fmla="*/ 106832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558699 w 1353128"/>
                <a:gd name="connsiteY1" fmla="*/ 492486 h 534158"/>
                <a:gd name="connsiteX2" fmla="*/ 794268 w 1353128"/>
                <a:gd name="connsiteY2" fmla="*/ 244465 h 534158"/>
                <a:gd name="connsiteX3" fmla="*/ 925824 w 1353128"/>
                <a:gd name="connsiteY3" fmla="*/ 106832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558699 w 1353128"/>
                <a:gd name="connsiteY1" fmla="*/ 492486 h 534158"/>
                <a:gd name="connsiteX2" fmla="*/ 794268 w 1353128"/>
                <a:gd name="connsiteY2" fmla="*/ 244465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469799 w 1353128"/>
                <a:gd name="connsiteY1" fmla="*/ 517886 h 534158"/>
                <a:gd name="connsiteX2" fmla="*/ 794268 w 1353128"/>
                <a:gd name="connsiteY2" fmla="*/ 244465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469799 w 1353128"/>
                <a:gd name="connsiteY1" fmla="*/ 517886 h 534158"/>
                <a:gd name="connsiteX2" fmla="*/ 675735 w 1353128"/>
                <a:gd name="connsiteY2" fmla="*/ 286798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469799 w 1353128"/>
                <a:gd name="connsiteY1" fmla="*/ 517886 h 534158"/>
                <a:gd name="connsiteX2" fmla="*/ 675735 w 1353128"/>
                <a:gd name="connsiteY2" fmla="*/ 286798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128" h="534158">
                  <a:moveTo>
                    <a:pt x="0" y="534158"/>
                  </a:moveTo>
                  <a:cubicBezTo>
                    <a:pt x="104848" y="520310"/>
                    <a:pt x="355060" y="533713"/>
                    <a:pt x="469799" y="517886"/>
                  </a:cubicBezTo>
                  <a:cubicBezTo>
                    <a:pt x="584538" y="502059"/>
                    <a:pt x="637125" y="418101"/>
                    <a:pt x="675735" y="286798"/>
                  </a:cubicBezTo>
                  <a:cubicBezTo>
                    <a:pt x="714345" y="155495"/>
                    <a:pt x="791758" y="108065"/>
                    <a:pt x="904657" y="60265"/>
                  </a:cubicBezTo>
                  <a:cubicBezTo>
                    <a:pt x="1017556" y="12465"/>
                    <a:pt x="1353128" y="0"/>
                    <a:pt x="1353128" y="0"/>
                  </a:cubicBezTo>
                </a:path>
              </a:pathLst>
            </a:custGeom>
            <a:ln w="28575" cmpd="sng">
              <a:solidFill>
                <a:srgbClr val="FF0000"/>
              </a:solidFill>
              <a:headEnd type="triangle" w="sm" len="lg"/>
              <a:tailEnd type="triangle" w="sm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flipV="1">
              <a:off x="2915816" y="5157192"/>
              <a:ext cx="1440160" cy="387290"/>
            </a:xfrm>
            <a:custGeom>
              <a:avLst/>
              <a:gdLst>
                <a:gd name="connsiteX0" fmla="*/ 0 w 1353128"/>
                <a:gd name="connsiteY0" fmla="*/ 534158 h 561939"/>
                <a:gd name="connsiteX1" fmla="*/ 498521 w 1353128"/>
                <a:gd name="connsiteY1" fmla="*/ 546029 h 561939"/>
                <a:gd name="connsiteX2" fmla="*/ 961433 w 1353128"/>
                <a:gd name="connsiteY2" fmla="*/ 344235 h 561939"/>
                <a:gd name="connsiteX3" fmla="*/ 1353128 w 1353128"/>
                <a:gd name="connsiteY3" fmla="*/ 0 h 561939"/>
                <a:gd name="connsiteX0" fmla="*/ 0 w 1353128"/>
                <a:gd name="connsiteY0" fmla="*/ 534158 h 576846"/>
                <a:gd name="connsiteX1" fmla="*/ 498521 w 1353128"/>
                <a:gd name="connsiteY1" fmla="*/ 546029 h 576846"/>
                <a:gd name="connsiteX2" fmla="*/ 973302 w 1353128"/>
                <a:gd name="connsiteY2" fmla="*/ 142442 h 576846"/>
                <a:gd name="connsiteX3" fmla="*/ 1353128 w 1353128"/>
                <a:gd name="connsiteY3" fmla="*/ 0 h 576846"/>
                <a:gd name="connsiteX0" fmla="*/ 0 w 1353128"/>
                <a:gd name="connsiteY0" fmla="*/ 534158 h 539225"/>
                <a:gd name="connsiteX1" fmla="*/ 593477 w 1353128"/>
                <a:gd name="connsiteY1" fmla="*/ 439198 h 539225"/>
                <a:gd name="connsiteX2" fmla="*/ 973302 w 1353128"/>
                <a:gd name="connsiteY2" fmla="*/ 142442 h 539225"/>
                <a:gd name="connsiteX3" fmla="*/ 1353128 w 1353128"/>
                <a:gd name="connsiteY3" fmla="*/ 0 h 539225"/>
                <a:gd name="connsiteX0" fmla="*/ 0 w 1353128"/>
                <a:gd name="connsiteY0" fmla="*/ 534158 h 539629"/>
                <a:gd name="connsiteX1" fmla="*/ 593477 w 1353128"/>
                <a:gd name="connsiteY1" fmla="*/ 439198 h 539629"/>
                <a:gd name="connsiteX2" fmla="*/ 925824 w 1353128"/>
                <a:gd name="connsiteY2" fmla="*/ 106832 h 539629"/>
                <a:gd name="connsiteX3" fmla="*/ 1353128 w 1353128"/>
                <a:gd name="connsiteY3" fmla="*/ 0 h 539629"/>
                <a:gd name="connsiteX0" fmla="*/ 0 w 1353128"/>
                <a:gd name="connsiteY0" fmla="*/ 534158 h 539629"/>
                <a:gd name="connsiteX1" fmla="*/ 688434 w 1353128"/>
                <a:gd name="connsiteY1" fmla="*/ 439198 h 539629"/>
                <a:gd name="connsiteX2" fmla="*/ 925824 w 1353128"/>
                <a:gd name="connsiteY2" fmla="*/ 106832 h 539629"/>
                <a:gd name="connsiteX3" fmla="*/ 1353128 w 1353128"/>
                <a:gd name="connsiteY3" fmla="*/ 0 h 539629"/>
                <a:gd name="connsiteX0" fmla="*/ 0 w 1353128"/>
                <a:gd name="connsiteY0" fmla="*/ 534158 h 534158"/>
                <a:gd name="connsiteX1" fmla="*/ 545999 w 1353128"/>
                <a:gd name="connsiteY1" fmla="*/ 403586 h 534158"/>
                <a:gd name="connsiteX2" fmla="*/ 688434 w 1353128"/>
                <a:gd name="connsiteY2" fmla="*/ 439198 h 534158"/>
                <a:gd name="connsiteX3" fmla="*/ 925824 w 1353128"/>
                <a:gd name="connsiteY3" fmla="*/ 106832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545999 w 1353128"/>
                <a:gd name="connsiteY1" fmla="*/ 403586 h 534158"/>
                <a:gd name="connsiteX2" fmla="*/ 794268 w 1353128"/>
                <a:gd name="connsiteY2" fmla="*/ 244465 h 534158"/>
                <a:gd name="connsiteX3" fmla="*/ 925824 w 1353128"/>
                <a:gd name="connsiteY3" fmla="*/ 106832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558699 w 1353128"/>
                <a:gd name="connsiteY1" fmla="*/ 492486 h 534158"/>
                <a:gd name="connsiteX2" fmla="*/ 794268 w 1353128"/>
                <a:gd name="connsiteY2" fmla="*/ 244465 h 534158"/>
                <a:gd name="connsiteX3" fmla="*/ 925824 w 1353128"/>
                <a:gd name="connsiteY3" fmla="*/ 106832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558699 w 1353128"/>
                <a:gd name="connsiteY1" fmla="*/ 492486 h 534158"/>
                <a:gd name="connsiteX2" fmla="*/ 794268 w 1353128"/>
                <a:gd name="connsiteY2" fmla="*/ 244465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469799 w 1353128"/>
                <a:gd name="connsiteY1" fmla="*/ 517886 h 534158"/>
                <a:gd name="connsiteX2" fmla="*/ 794268 w 1353128"/>
                <a:gd name="connsiteY2" fmla="*/ 244465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469799 w 1353128"/>
                <a:gd name="connsiteY1" fmla="*/ 517886 h 534158"/>
                <a:gd name="connsiteX2" fmla="*/ 675735 w 1353128"/>
                <a:gd name="connsiteY2" fmla="*/ 286798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  <a:gd name="connsiteX0" fmla="*/ 0 w 1353128"/>
                <a:gd name="connsiteY0" fmla="*/ 534158 h 534158"/>
                <a:gd name="connsiteX1" fmla="*/ 469799 w 1353128"/>
                <a:gd name="connsiteY1" fmla="*/ 517886 h 534158"/>
                <a:gd name="connsiteX2" fmla="*/ 675735 w 1353128"/>
                <a:gd name="connsiteY2" fmla="*/ 286798 h 534158"/>
                <a:gd name="connsiteX3" fmla="*/ 904657 w 1353128"/>
                <a:gd name="connsiteY3" fmla="*/ 60265 h 534158"/>
                <a:gd name="connsiteX4" fmla="*/ 1353128 w 1353128"/>
                <a:gd name="connsiteY4" fmla="*/ 0 h 53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128" h="534158">
                  <a:moveTo>
                    <a:pt x="0" y="534158"/>
                  </a:moveTo>
                  <a:cubicBezTo>
                    <a:pt x="104848" y="520310"/>
                    <a:pt x="355060" y="533713"/>
                    <a:pt x="469799" y="517886"/>
                  </a:cubicBezTo>
                  <a:cubicBezTo>
                    <a:pt x="584538" y="502059"/>
                    <a:pt x="637125" y="418101"/>
                    <a:pt x="675735" y="286798"/>
                  </a:cubicBezTo>
                  <a:cubicBezTo>
                    <a:pt x="714345" y="155495"/>
                    <a:pt x="791758" y="108065"/>
                    <a:pt x="904657" y="60265"/>
                  </a:cubicBezTo>
                  <a:cubicBezTo>
                    <a:pt x="1017556" y="12465"/>
                    <a:pt x="1353128" y="0"/>
                    <a:pt x="1353128" y="0"/>
                  </a:cubicBezTo>
                </a:path>
              </a:pathLst>
            </a:custGeom>
            <a:ln w="28575" cmpd="sng">
              <a:solidFill>
                <a:srgbClr val="FF0000"/>
              </a:solidFill>
              <a:headEnd type="triangle" w="sm" len="lg"/>
              <a:tailEnd type="triangle" w="sm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31640" y="4725144"/>
              <a:ext cx="178536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2D2525"/>
                  </a:solidFill>
                  <a:latin typeface="Courier"/>
                  <a:cs typeface="Courier"/>
                </a:rPr>
                <a:t>Call Flower()</a:t>
              </a:r>
            </a:p>
            <a:p>
              <a:r>
                <a:rPr lang="en-US" sz="1600">
                  <a:solidFill>
                    <a:srgbClr val="2D2525"/>
                  </a:solidFill>
                  <a:latin typeface="Courier"/>
                  <a:cs typeface="Courier"/>
                </a:rPr>
                <a:t>Call Power()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3229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lat,550x550,075,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2" y="1438140"/>
            <a:ext cx="7147560" cy="4756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VINCENTA/VENECIA [Ven-2013]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608" y="1424875"/>
            <a:ext cx="348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Heavy duty stuff</a:t>
            </a:r>
          </a:p>
        </p:txBody>
      </p:sp>
    </p:spTree>
    <p:extLst>
      <p:ext uri="{BB962C8B-B14F-4D97-AF65-F5344CB8AC3E}">
        <p14:creationId xmlns:p14="http://schemas.microsoft.com/office/powerpoint/2010/main" val="340059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52277"/>
            <a:ext cx="1150856" cy="1150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How to attack the problem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328592" cy="496855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Different </a:t>
            </a:r>
            <a:r>
              <a:rPr lang="en-US" sz="2400" dirty="0" smtClean="0">
                <a:solidFill>
                  <a:srgbClr val="FF0000"/>
                </a:solidFill>
                <a:cs typeface="+mn-cs"/>
              </a:rPr>
              <a:t>physics domains </a:t>
            </a:r>
            <a:r>
              <a:rPr lang="en-US" sz="2400" dirty="0" smtClean="0">
                <a:cs typeface="+mn-cs"/>
              </a:rPr>
              <a:t>are strongly coupled on comparable time scales</a:t>
            </a:r>
          </a:p>
          <a:p>
            <a:pPr eaLnBrk="1" hangingPunct="1">
              <a:defRPr/>
            </a:pPr>
            <a:r>
              <a:rPr lang="en-US" sz="2400" dirty="0"/>
              <a:t>We can imagine a set of building bricks (LEGO), each dedicated to a given “domain”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Geometric proximity (</a:t>
            </a:r>
            <a:r>
              <a:rPr lang="en-US" sz="2400" dirty="0" smtClean="0">
                <a:solidFill>
                  <a:srgbClr val="FF0000"/>
                </a:solidFill>
                <a:cs typeface="+mn-cs"/>
              </a:rPr>
              <a:t>space domains</a:t>
            </a:r>
            <a:r>
              <a:rPr lang="en-US" sz="2400" dirty="0" smtClean="0">
                <a:cs typeface="+mn-cs"/>
              </a:rPr>
              <a:t>) and difference of characteristic times (</a:t>
            </a:r>
            <a:r>
              <a:rPr lang="en-US" sz="2400" dirty="0" smtClean="0">
                <a:solidFill>
                  <a:srgbClr val="FF0000"/>
                </a:solidFill>
                <a:cs typeface="+mn-cs"/>
              </a:rPr>
              <a:t>time scale domain</a:t>
            </a:r>
            <a:r>
              <a:rPr lang="en-US" sz="2400" dirty="0" smtClean="0">
                <a:cs typeface="+mn-cs"/>
              </a:rPr>
              <a:t>) are suitable principles to decompose the domains in simpler bricks</a:t>
            </a:r>
          </a:p>
          <a:p>
            <a:pPr lvl="1" eaLnBrk="1" hangingPunct="1">
              <a:defRPr/>
            </a:pPr>
            <a:r>
              <a:rPr lang="en-US" sz="2000" dirty="0">
                <a:cs typeface="+mn-cs"/>
              </a:rPr>
              <a:t>Note: a splitting in </a:t>
            </a:r>
            <a:r>
              <a:rPr lang="en-US" sz="2000" dirty="0">
                <a:solidFill>
                  <a:srgbClr val="FF0000"/>
                </a:solidFill>
                <a:cs typeface="+mn-cs"/>
              </a:rPr>
              <a:t>physics domain </a:t>
            </a:r>
            <a:r>
              <a:rPr lang="en-US" sz="2000" dirty="0">
                <a:cs typeface="+mn-cs"/>
              </a:rPr>
              <a:t>does not necessary yield an easier solution</a:t>
            </a:r>
            <a:endParaRPr lang="en-US" sz="2000" dirty="0" smtClean="0">
              <a:cs typeface="+mn-cs"/>
            </a:endParaRPr>
          </a:p>
        </p:txBody>
      </p:sp>
      <p:pic>
        <p:nvPicPr>
          <p:cNvPr id="6" name="Picture 5" descr="index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05416"/>
            <a:ext cx="1656184" cy="1147061"/>
          </a:xfrm>
          <a:prstGeom prst="rect">
            <a:avLst/>
          </a:prstGeom>
        </p:spPr>
      </p:pic>
      <p:pic>
        <p:nvPicPr>
          <p:cNvPr id="8" name="Picture 7" descr="index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60389"/>
            <a:ext cx="1594776" cy="1838952"/>
          </a:xfrm>
          <a:prstGeom prst="rect">
            <a:avLst/>
          </a:prstGeom>
        </p:spPr>
      </p:pic>
      <p:pic>
        <p:nvPicPr>
          <p:cNvPr id="7" name="Picture 6" descr="index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52477"/>
            <a:ext cx="1310147" cy="1810883"/>
          </a:xfrm>
          <a:prstGeom prst="rect">
            <a:avLst/>
          </a:prstGeom>
        </p:spPr>
      </p:pic>
      <p:pic>
        <p:nvPicPr>
          <p:cNvPr id="9" name="Picture 8" descr="index4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88581"/>
            <a:ext cx="1872208" cy="1872208"/>
          </a:xfrm>
          <a:prstGeom prst="rect">
            <a:avLst/>
          </a:prstGeom>
        </p:spPr>
      </p:pic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96693"/>
            <a:ext cx="2853783" cy="22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6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VINCENTA/VENECIA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VINCENTA recently evolved into VENECIA</a:t>
            </a:r>
          </a:p>
          <a:p>
            <a:pPr lvl="8"/>
            <a:r>
              <a:rPr lang="en-US"/>
              <a:t>Core centered around </a:t>
            </a:r>
            <a:r>
              <a:rPr lang="en-US" b="1">
                <a:solidFill>
                  <a:srgbClr val="FF0000"/>
                </a:solidFill>
              </a:rPr>
              <a:t>coolant flow in channels</a:t>
            </a:r>
            <a:r>
              <a:rPr lang="en-US"/>
              <a:t>, with or without wall</a:t>
            </a:r>
          </a:p>
          <a:p>
            <a:pPr lvl="8"/>
            <a:r>
              <a:rPr lang="en-US"/>
              <a:t>Additional models for valves, pumps, collectors,… provide the hydraulic network</a:t>
            </a:r>
          </a:p>
          <a:p>
            <a:pPr lvl="8"/>
            <a:r>
              <a:rPr lang="en-US"/>
              <a:t>Heat conduction is solved in 2-D cross sections</a:t>
            </a:r>
          </a:p>
          <a:p>
            <a:pPr lvl="8"/>
            <a:r>
              <a:rPr lang="en-US"/>
              <a:t>The system of PDE is solved by FD in time and space</a:t>
            </a:r>
          </a:p>
          <a:p>
            <a:r>
              <a:rPr lang="en-US"/>
              <a:t>Monolithic code written in FORTRAN </a:t>
            </a:r>
            <a:r>
              <a:rPr lang="en-US" sz="2000"/>
              <a:t>(integrally ?</a:t>
            </a:r>
            <a:r>
              <a:rPr lang="en-US"/>
              <a:t>) allows access to all bits and pieces </a:t>
            </a:r>
            <a:r>
              <a:rPr lang="en-US" sz="2000"/>
              <a:t>(but complex !)</a:t>
            </a:r>
            <a:endParaRPr lang="en-US"/>
          </a:p>
        </p:txBody>
      </p:sp>
      <p:pic>
        <p:nvPicPr>
          <p:cNvPr id="4" name="Picture 3" descr="veneci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772816"/>
            <a:ext cx="325296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TEXTO [Nic-2010]</a:t>
            </a:r>
          </a:p>
        </p:txBody>
      </p:sp>
      <p:pic>
        <p:nvPicPr>
          <p:cNvPr id="4" name="Picture 3" descr="1306223295m_SPLAS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"/>
          <a:stretch/>
        </p:blipFill>
        <p:spPr>
          <a:xfrm>
            <a:off x="179512" y="1484784"/>
            <a:ext cx="7340200" cy="4613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685" y="1508984"/>
            <a:ext cx="196471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Some pedalling work</a:t>
            </a:r>
          </a:p>
        </p:txBody>
      </p:sp>
    </p:spTree>
    <p:extLst>
      <p:ext uri="{BB962C8B-B14F-4D97-AF65-F5344CB8AC3E}">
        <p14:creationId xmlns:p14="http://schemas.microsoft.com/office/powerpoint/2010/main" val="120506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TEXTO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Couple a number of codes, either on- or off-line, mainly centered on cable simulation</a:t>
            </a:r>
          </a:p>
          <a:p>
            <a:pPr lvl="1"/>
            <a:r>
              <a:rPr lang="en-US">
                <a:solidFill>
                  <a:srgbClr val="800080"/>
                </a:solidFill>
              </a:rPr>
              <a:t>Cable thermo-hydraulics (GANDALF)</a:t>
            </a:r>
          </a:p>
          <a:p>
            <a:pPr lvl="1"/>
            <a:r>
              <a:rPr lang="en-US">
                <a:solidFill>
                  <a:srgbClr val="800080"/>
                </a:solidFill>
              </a:rPr>
              <a:t>Heat conduction (ANSYS) </a:t>
            </a:r>
            <a:r>
              <a:rPr lang="en-US" sz="1800">
                <a:solidFill>
                  <a:srgbClr val="800080"/>
                </a:solidFill>
              </a:rPr>
              <a:t>(CAST3M attempted</a:t>
            </a:r>
            <a:r>
              <a:rPr lang="en-US">
                <a:solidFill>
                  <a:srgbClr val="800080"/>
                </a:solidFill>
              </a:rPr>
              <a:t>)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Field and AC loss calculation (TRAPS)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Nuclear heating (MNCP4-C)</a:t>
            </a:r>
          </a:p>
        </p:txBody>
      </p:sp>
      <p:pic>
        <p:nvPicPr>
          <p:cNvPr id="3" name="Picture 2" descr="Screen Shot 2013-07-12 at 9.5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933056"/>
            <a:ext cx="4716016" cy="28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5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4C </a:t>
            </a:r>
            <a:r>
              <a:rPr lang="en-US" sz="2800"/>
              <a:t>[Sav-2010]</a:t>
            </a:r>
          </a:p>
        </p:txBody>
      </p:sp>
      <p:pic>
        <p:nvPicPr>
          <p:cNvPr id="3" name="Picture 2" descr="600991-lego-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1"/>
            <a:ext cx="7416824" cy="4176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9322" y="1606135"/>
            <a:ext cx="2415445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>
                    <a:lumMod val="20000"/>
                    <a:lumOff val="80000"/>
                  </a:schemeClr>
                </a:solidFill>
              </a:rPr>
              <a:t>Complicacy</a:t>
            </a:r>
          </a:p>
        </p:txBody>
      </p:sp>
    </p:spTree>
    <p:extLst>
      <p:ext uri="{BB962C8B-B14F-4D97-AF65-F5344CB8AC3E}">
        <p14:creationId xmlns:p14="http://schemas.microsoft.com/office/powerpoint/2010/main" val="9657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4C description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Several S/W modules run separately to solve a specific domain</a:t>
            </a:r>
          </a:p>
          <a:p>
            <a:pPr lvl="1"/>
            <a:r>
              <a:rPr lang="en-US"/>
              <a:t>Cable and He flow in pipes: M&amp;M</a:t>
            </a:r>
          </a:p>
          <a:p>
            <a:pPr lvl="1"/>
            <a:r>
              <a:rPr lang="en-US"/>
              <a:t>Proximity cryogenics: ThermoPower (Modelica)</a:t>
            </a:r>
          </a:p>
          <a:p>
            <a:pPr lvl="1"/>
            <a:r>
              <a:rPr lang="en-US"/>
              <a:t>Heat transfer in solids: Freefem++</a:t>
            </a:r>
          </a:p>
          <a:p>
            <a:r>
              <a:rPr lang="en-US"/>
              <a:t>Modules are connected by TISC (TLK Inter Software Connector) to allow communication and sync </a:t>
            </a:r>
            <a:r>
              <a:rPr lang="en-US" sz="2000"/>
              <a:t>(under Dymola)</a:t>
            </a:r>
          </a:p>
        </p:txBody>
      </p:sp>
      <p:pic>
        <p:nvPicPr>
          <p:cNvPr id="5" name="Picture 4" descr="Screen Shot 2013-07-12 at 8.22.33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83510"/>
            <a:ext cx="4176464" cy="2633116"/>
          </a:xfrm>
          <a:prstGeom prst="rect">
            <a:avLst/>
          </a:prstGeom>
        </p:spPr>
      </p:pic>
      <p:pic>
        <p:nvPicPr>
          <p:cNvPr id="8" name="Picture 7" descr="Screen Shot 2013-07-12 at 8.26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97152"/>
            <a:ext cx="3531952" cy="18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96" y="6555576"/>
            <a:ext cx="3521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T-distribution during a ITER plasma pulse [Sav-2010]</a:t>
            </a:r>
          </a:p>
        </p:txBody>
      </p:sp>
    </p:spTree>
    <p:extLst>
      <p:ext uri="{BB962C8B-B14F-4D97-AF65-F5344CB8AC3E}">
        <p14:creationId xmlns:p14="http://schemas.microsoft.com/office/powerpoint/2010/main" val="165256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Brush Script MT Italic"/>
                <a:cs typeface="Brush Script MT Italic"/>
              </a:rPr>
              <a:t>SuperMagnet </a:t>
            </a:r>
            <a:r>
              <a:rPr lang="en-US" sz="2800"/>
              <a:t>[Bot-2007]</a:t>
            </a:r>
            <a:endParaRPr lang="en-US" sz="2800" i="1">
              <a:latin typeface="Brush Script MT Italic"/>
              <a:cs typeface="Brush Script MT Italic"/>
            </a:endParaRPr>
          </a:p>
        </p:txBody>
      </p:sp>
      <p:pic>
        <p:nvPicPr>
          <p:cNvPr id="3" name="Picture 2" descr="417215145_6a718e077e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7339082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232" y="1366589"/>
            <a:ext cx="3826165" cy="646331"/>
          </a:xfrm>
          <a:prstGeom prst="rect">
            <a:avLst/>
          </a:prstGeom>
          <a:gradFill flip="none" rotWithShape="1">
            <a:gsLst>
              <a:gs pos="38000">
                <a:schemeClr val="bg1">
                  <a:lumMod val="75000"/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DF0F1"/>
                </a:solidFill>
              </a:rPr>
              <a:t>Possibilities…</a:t>
            </a:r>
          </a:p>
        </p:txBody>
      </p:sp>
      <p:pic>
        <p:nvPicPr>
          <p:cNvPr id="5" name="Picture 1" descr="Screen Shot 2013-07-11 at 1.00.4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1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SuperMagnet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Building blocks, augmented by a unified interface for data exchange</a:t>
            </a:r>
          </a:p>
          <a:p>
            <a:pPr lvl="1"/>
            <a:endParaRPr lang="en-US"/>
          </a:p>
          <a:p>
            <a:pPr lvl="1"/>
            <a:r>
              <a:rPr lang="en-US"/>
              <a:t>THEA</a:t>
            </a:r>
          </a:p>
          <a:p>
            <a:pPr lvl="1"/>
            <a:r>
              <a:rPr lang="en-US"/>
              <a:t>FLOWER</a:t>
            </a:r>
          </a:p>
          <a:p>
            <a:pPr lvl="1"/>
            <a:r>
              <a:rPr lang="en-US"/>
              <a:t>POWER</a:t>
            </a:r>
          </a:p>
          <a:p>
            <a:pPr lvl="1"/>
            <a:r>
              <a:rPr lang="en-US"/>
              <a:t>HEATER</a:t>
            </a:r>
          </a:p>
          <a:p>
            <a:pPr lvl="1"/>
            <a:endParaRPr lang="en-US"/>
          </a:p>
          <a:p>
            <a:r>
              <a:rPr lang="en-US"/>
              <a:t>Process and data manager supervises processes</a:t>
            </a:r>
          </a:p>
          <a:p>
            <a:pPr lvl="1"/>
            <a:r>
              <a:rPr lang="en-US"/>
              <a:t>Data communication based on file system</a:t>
            </a:r>
          </a:p>
          <a:p>
            <a:pPr lvl="1"/>
            <a:r>
              <a:rPr lang="en-US"/>
              <a:t>Synchronization based on UNIX signals</a:t>
            </a:r>
          </a:p>
          <a:p>
            <a:r>
              <a:rPr lang="en-US"/>
              <a:t>Naturally parallel on a multi-core machine</a:t>
            </a:r>
          </a:p>
        </p:txBody>
      </p:sp>
      <p:pic>
        <p:nvPicPr>
          <p:cNvPr id="4" name="Picture 3" descr="Screen Shot 2013-07-12 at 10.40.56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57899"/>
            <a:ext cx="4968552" cy="2795237"/>
          </a:xfrm>
          <a:prstGeom prst="rect">
            <a:avLst/>
          </a:prstGeom>
        </p:spPr>
      </p:pic>
      <p:pic>
        <p:nvPicPr>
          <p:cNvPr id="5" name="Picture 1" descr="Screen Shot 2013-07-11 at 1.00.4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2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(relevant)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0" y="908720"/>
            <a:ext cx="5328592" cy="5043264"/>
          </a:xfrm>
        </p:spPr>
        <p:txBody>
          <a:bodyPr/>
          <a:lstStyle/>
          <a:p>
            <a:r>
              <a:rPr lang="en-US" sz="2400"/>
              <a:t>Quench (Wilson), </a:t>
            </a:r>
            <a:r>
              <a:rPr lang="en-US" sz="2400">
                <a:solidFill>
                  <a:srgbClr val="0000FF"/>
                </a:solidFill>
              </a:rPr>
              <a:t>QLASA</a:t>
            </a:r>
            <a:r>
              <a:rPr lang="en-US" sz="2400"/>
              <a:t> (Sorbi), TUT (Stenwall)</a:t>
            </a:r>
            <a:endParaRPr lang="en-US" sz="2400"/>
          </a:p>
          <a:p>
            <a:r>
              <a:rPr lang="en-US" sz="2400"/>
              <a:t>Gavrilin [Gav-1992]: 3-D solenoid quench simulation code, including</a:t>
            </a:r>
          </a:p>
          <a:p>
            <a:r>
              <a:rPr lang="en-US" sz="2400"/>
              <a:t>Eyssa [Eys-1995][Eys-1997]: coupled solenoid quench analysis code</a:t>
            </a:r>
          </a:p>
          <a:p>
            <a:r>
              <a:rPr lang="en-US" sz="2400">
                <a:solidFill>
                  <a:srgbClr val="0000FF"/>
                </a:solidFill>
              </a:rPr>
              <a:t>ROXIE</a:t>
            </a:r>
            <a:r>
              <a:rPr lang="en-US" sz="2400"/>
              <a:t> [Rus-1993]: interactive code, centered on accelerator magnet design and magnetic optimization, augmented by AC loss and quench models</a:t>
            </a:r>
          </a:p>
          <a:p>
            <a:r>
              <a:rPr lang="en-US" sz="2400">
                <a:solidFill>
                  <a:srgbClr val="0000FF"/>
                </a:solidFill>
              </a:rPr>
              <a:t>OPERA-QUENCH </a:t>
            </a:r>
            <a:r>
              <a:rPr lang="en-US" sz="2400"/>
              <a:t>[OPE-xxxx]: additional module in the Cobham magnet design and analysis code for integrated 3-D quench analysis</a:t>
            </a:r>
          </a:p>
        </p:txBody>
      </p:sp>
      <p:pic>
        <p:nvPicPr>
          <p:cNvPr id="4" name="Picture 3" descr="Screen Shot 2013-07-14 at 5.11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7" y="1340768"/>
            <a:ext cx="2030337" cy="1368152"/>
          </a:xfrm>
          <a:prstGeom prst="rect">
            <a:avLst/>
          </a:prstGeom>
        </p:spPr>
      </p:pic>
      <p:pic>
        <p:nvPicPr>
          <p:cNvPr id="5" name="Picture 4" descr="Screen Shot 2013-07-14 at 5.1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28209"/>
            <a:ext cx="2088232" cy="20409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80251"/>
            <a:ext cx="2088232" cy="155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Picture 4" descr="New_VF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70" y="6100911"/>
            <a:ext cx="1299890" cy="2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Shot 2013-07-14 at 5.17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06" y="6431079"/>
            <a:ext cx="1356078" cy="3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6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SM analysis of ITER coils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3240360" cy="3600400"/>
          </a:xfrm>
        </p:spPr>
        <p:txBody>
          <a:bodyPr/>
          <a:lstStyle/>
          <a:p>
            <a:r>
              <a:rPr lang="en-US" sz="2400"/>
              <a:t>ITER CS, PF, and TF analyed through nominal plasma pulses</a:t>
            </a:r>
          </a:p>
          <a:p>
            <a:r>
              <a:rPr lang="en-US" sz="2400"/>
              <a:t>Comparison to VINCENTA, mainly from F. Gauthier (ITER-IO)</a:t>
            </a:r>
          </a:p>
        </p:txBody>
      </p:sp>
      <p:pic>
        <p:nvPicPr>
          <p:cNvPr id="4" name="Picture 3" descr="magnets_1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r="16424"/>
          <a:stretch/>
        </p:blipFill>
        <p:spPr>
          <a:xfrm>
            <a:off x="2755155" y="788564"/>
            <a:ext cx="4841181" cy="3432524"/>
          </a:xfrm>
          <a:prstGeom prst="rect">
            <a:avLst/>
          </a:prstGeom>
        </p:spPr>
      </p:pic>
      <p:pic>
        <p:nvPicPr>
          <p:cNvPr id="6" name="Picture 5" descr="CS_OVERVIEW-01-1302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r="30091"/>
          <a:stretch/>
        </p:blipFill>
        <p:spPr>
          <a:xfrm>
            <a:off x="5724128" y="4149080"/>
            <a:ext cx="1461603" cy="2295622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8" y="4581128"/>
            <a:ext cx="2915978" cy="2175768"/>
          </a:xfrm>
          <a:prstGeom prst="rect">
            <a:avLst/>
          </a:prstGeom>
        </p:spPr>
      </p:pic>
      <p:pic>
        <p:nvPicPr>
          <p:cNvPr id="8" name="Picture 7" descr="index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2" y="4032448"/>
            <a:ext cx="3151724" cy="2708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653136"/>
            <a:ext cx="54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9169" y="6237312"/>
            <a:ext cx="52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4581128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CS</a:t>
            </a:r>
          </a:p>
        </p:txBody>
      </p:sp>
      <p:pic>
        <p:nvPicPr>
          <p:cNvPr id="12" name="Picture 11" descr="index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24" y="6237312"/>
            <a:ext cx="1196020" cy="568660"/>
          </a:xfrm>
          <a:prstGeom prst="rect">
            <a:avLst/>
          </a:prstGeom>
        </p:spPr>
      </p:pic>
      <p:pic>
        <p:nvPicPr>
          <p:cNvPr id="13" name="Picture 1" descr="Screen Shot 2013-07-11 at 1.00.43 PM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81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HEATER model of TF</a:t>
            </a:r>
          </a:p>
        </p:txBody>
      </p:sp>
      <p:pic>
        <p:nvPicPr>
          <p:cNvPr id="138242" name="Picture 2" descr="Screen shot 2012-05-14 at 6.5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" y="2273002"/>
            <a:ext cx="759618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Box 4"/>
          <p:cNvSpPr txBox="1">
            <a:spLocks noChangeArrowheads="1"/>
          </p:cNvSpPr>
          <p:nvPr/>
        </p:nvSpPr>
        <p:spPr bwMode="auto">
          <a:xfrm>
            <a:off x="107504" y="908720"/>
            <a:ext cx="28813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163706 nodes</a:t>
            </a:r>
          </a:p>
          <a:p>
            <a:r>
              <a:rPr lang="en-US"/>
              <a:t>151268 elements</a:t>
            </a:r>
          </a:p>
          <a:p>
            <a:r>
              <a:rPr lang="en-US"/>
              <a:t>38544 edges</a:t>
            </a:r>
          </a:p>
          <a:p>
            <a:r>
              <a:rPr lang="en-US"/>
              <a:t>32 sections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2" y="6499500"/>
            <a:ext cx="4793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mesh generated with ANSYS by F. Gauthier (ITER-IO)</a:t>
            </a:r>
          </a:p>
        </p:txBody>
      </p:sp>
      <p:pic>
        <p:nvPicPr>
          <p:cNvPr id="6" name="Picture 1" descr="Screen Shot 2013-07-11 at 1.00.4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5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The (coupled) physics domains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3528" y="2276872"/>
            <a:ext cx="7344816" cy="4032448"/>
            <a:chOff x="323528" y="2276872"/>
            <a:chExt cx="7344816" cy="4032448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763688" y="4149080"/>
              <a:ext cx="5904656" cy="288032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763688" y="2276872"/>
              <a:ext cx="5904656" cy="36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763688" y="3212976"/>
              <a:ext cx="5904656" cy="288032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763688" y="4437112"/>
              <a:ext cx="5904656" cy="288032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100000">
                  <a:srgbClr val="FFFF00">
                    <a:alpha val="25000"/>
                  </a:srgbClr>
                </a:gs>
              </a:gsLst>
              <a:lin ang="0" scaled="1"/>
              <a:tileRect/>
            </a:gra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528" y="5847655"/>
              <a:ext cx="9888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/>
                  <a:cs typeface="Arial"/>
                </a:rPr>
                <a:t>Cable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63688" y="1700808"/>
            <a:ext cx="5904656" cy="4884931"/>
            <a:chOff x="1763688" y="1700808"/>
            <a:chExt cx="5904656" cy="488493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763688" y="1700808"/>
              <a:ext cx="5904656" cy="576064"/>
            </a:xfrm>
            <a:prstGeom prst="rect">
              <a:avLst/>
            </a:prstGeom>
            <a:solidFill>
              <a:srgbClr val="CCFFCC">
                <a:alpha val="40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15816" y="6093296"/>
              <a:ext cx="18714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rgbClr val="008000"/>
                  </a:solidFill>
                  <a:latin typeface="Arial"/>
                  <a:cs typeface="Arial"/>
                </a:rPr>
                <a:t>Conduction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9632" y="2636912"/>
            <a:ext cx="6408712" cy="3789422"/>
            <a:chOff x="1259632" y="2636912"/>
            <a:chExt cx="6408712" cy="3789422"/>
          </a:xfrm>
        </p:grpSpPr>
        <p:sp>
          <p:nvSpPr>
            <p:cNvPr id="26" name="Rectangle 25"/>
            <p:cNvSpPr/>
            <p:nvPr/>
          </p:nvSpPr>
          <p:spPr bwMode="auto">
            <a:xfrm>
              <a:off x="1763688" y="2636912"/>
              <a:ext cx="5904656" cy="576064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9632" y="5949280"/>
              <a:ext cx="178829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>
                  <a:solidFill>
                    <a:srgbClr val="0000FF"/>
                  </a:solidFill>
                  <a:latin typeface="Arial"/>
                  <a:cs typeface="Arial"/>
                </a:rPr>
                <a:t>Cryogenics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63688" y="3501008"/>
            <a:ext cx="5904656" cy="3172127"/>
            <a:chOff x="1763688" y="3501008"/>
            <a:chExt cx="5904656" cy="3172127"/>
          </a:xfrm>
        </p:grpSpPr>
        <p:sp>
          <p:nvSpPr>
            <p:cNvPr id="28" name="TextBox 27"/>
            <p:cNvSpPr txBox="1"/>
            <p:nvPr/>
          </p:nvSpPr>
          <p:spPr>
            <a:xfrm>
              <a:off x="4716016" y="6165304"/>
              <a:ext cx="133888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>
                  <a:solidFill>
                    <a:srgbClr val="660066"/>
                  </a:solidFill>
                  <a:latin typeface="Arial"/>
                  <a:cs typeface="Arial"/>
                </a:rPr>
                <a:t>Circuits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763688" y="3501008"/>
              <a:ext cx="5904656" cy="360040"/>
            </a:xfrm>
            <a:prstGeom prst="rect">
              <a:avLst/>
            </a:prstGeom>
            <a:solidFill>
              <a:srgbClr val="660066">
                <a:alpha val="25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63688" y="3861048"/>
            <a:ext cx="6048672" cy="2899484"/>
            <a:chOff x="1763688" y="3861048"/>
            <a:chExt cx="6048672" cy="2899484"/>
          </a:xfrm>
        </p:grpSpPr>
        <p:sp>
          <p:nvSpPr>
            <p:cNvPr id="31" name="TextBox 30"/>
            <p:cNvSpPr txBox="1"/>
            <p:nvPr/>
          </p:nvSpPr>
          <p:spPr>
            <a:xfrm>
              <a:off x="5991178" y="6237312"/>
              <a:ext cx="182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6600"/>
                  </a:solidFill>
                  <a:latin typeface="Arial"/>
                  <a:cs typeface="Arial"/>
                </a:rPr>
                <a:t>Magnetics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763688" y="3861048"/>
              <a:ext cx="5904656" cy="28803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6" name="Rectangle 35"/>
          <p:cNvSpPr/>
          <p:nvPr/>
        </p:nvSpPr>
        <p:spPr bwMode="auto">
          <a:xfrm>
            <a:off x="107504" y="4725144"/>
            <a:ext cx="7560840" cy="1152128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2D2525"/>
              </a:solidFill>
              <a:effectLst/>
              <a:latin typeface="Times" charset="0"/>
              <a:ea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781691"/>
              </p:ext>
            </p:extLst>
          </p:nvPr>
        </p:nvGraphicFramePr>
        <p:xfrm>
          <a:off x="107504" y="1058185"/>
          <a:ext cx="7560840" cy="484663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88185"/>
                <a:gridCol w="4330561"/>
                <a:gridCol w="1542094"/>
              </a:tblGrid>
              <a:tr h="64012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Physics</a:t>
                      </a:r>
                      <a:endParaRPr lang="en-US" sz="1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Phenomena</a:t>
                      </a:r>
                      <a:endParaRPr lang="en-US" sz="1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Time scale</a:t>
                      </a:r>
                      <a:endParaRPr lang="en-US" sz="1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43" marR="91443" marT="45723" marB="45723"/>
                </a:tc>
              </a:tr>
              <a:tr h="9144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Heat flow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Heat flow from supports and structures</a:t>
                      </a:r>
                    </a:p>
                    <a:p>
                      <a:r>
                        <a:rPr lang="en-US" sz="1800" dirty="0" smtClean="0"/>
                        <a:t>Heat flow in the coil winding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Heat flow along the wire/tape/cable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r>
                        <a:rPr lang="en-US" sz="1800" baseline="0" dirty="0" smtClean="0"/>
                        <a:t> s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1 s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100 </a:t>
                      </a:r>
                      <a:r>
                        <a:rPr lang="en-US" sz="1800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err="1" smtClean="0"/>
                        <a:t>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</a:tr>
              <a:tr h="9144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Fluid-dynamics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Proximity cryogenics and refrigeration</a:t>
                      </a:r>
                      <a:endParaRPr lang="en-US" sz="1800" dirty="0" smtClean="0"/>
                    </a:p>
                    <a:p>
                      <a:r>
                        <a:rPr lang="en-US" sz="1800" baseline="0" dirty="0" smtClean="0"/>
                        <a:t>Coolant steady and transient flow in magnets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Coolant steady and transient</a:t>
                      </a:r>
                      <a:r>
                        <a:rPr lang="en-US" sz="1800" baseline="0" dirty="0" smtClean="0"/>
                        <a:t> flow in cables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 s</a:t>
                      </a:r>
                      <a:endParaRPr lang="en-US" sz="1800" baseline="0" dirty="0" smtClean="0"/>
                    </a:p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</a:tr>
              <a:tr h="11887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Electro-magnetics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Steady and transient coil currents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Steady and transient magnetic fields</a:t>
                      </a:r>
                    </a:p>
                    <a:p>
                      <a:r>
                        <a:rPr lang="en-US" sz="1800" dirty="0" smtClean="0"/>
                        <a:t>Current</a:t>
                      </a:r>
                      <a:r>
                        <a:rPr lang="en-US" sz="1800" baseline="0" dirty="0" smtClean="0"/>
                        <a:t> distribution in the wires/tapes/cable</a:t>
                      </a:r>
                    </a:p>
                    <a:p>
                      <a:r>
                        <a:rPr lang="en-US" sz="1800" baseline="0" dirty="0" smtClean="0"/>
                        <a:t>Steady and transient Magnetization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baseline="0" dirty="0" smtClean="0"/>
                        <a:t>10</a:t>
                      </a:r>
                      <a:r>
                        <a:rPr lang="en-US" sz="18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smtClean="0"/>
                        <a:t>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</a:tr>
              <a:tr h="11887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Mechanics</a:t>
                      </a:r>
                      <a:endParaRPr lang="en-US" sz="1800" dirty="0"/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Structure mechanics and coil</a:t>
                      </a:r>
                      <a:r>
                        <a:rPr lang="en-US" sz="1800" baseline="0" dirty="0" smtClean="0"/>
                        <a:t> support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Coil mechanics under </a:t>
                      </a:r>
                      <a:r>
                        <a:rPr lang="en-US" sz="1800" dirty="0" smtClean="0"/>
                        <a:t>thermal and </a:t>
                      </a:r>
                      <a:r>
                        <a:rPr lang="en-US" sz="1800" dirty="0" err="1" smtClean="0"/>
                        <a:t>e.m</a:t>
                      </a:r>
                      <a:r>
                        <a:rPr lang="en-US" sz="1800" dirty="0" smtClean="0"/>
                        <a:t>. loads Cable mechanics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Microscopic mechanics</a:t>
                      </a: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s</a:t>
                      </a:r>
                    </a:p>
                    <a:p>
                      <a:pPr algn="ctr"/>
                      <a:r>
                        <a:rPr lang="en-US" sz="1800" dirty="0" smtClean="0"/>
                        <a:t>1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100 </a:t>
                      </a:r>
                      <a:r>
                        <a:rPr lang="en-US" sz="1800" baseline="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baseline="0" dirty="0" err="1" smtClean="0"/>
                        <a:t>s</a:t>
                      </a:r>
                      <a:endParaRPr lang="en-US" sz="1800" dirty="0" smtClean="0"/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15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HEATER model of TF</a:t>
            </a:r>
          </a:p>
        </p:txBody>
      </p:sp>
      <p:pic>
        <p:nvPicPr>
          <p:cNvPr id="139266" name="Picture 3" descr="Screen shot 2012-05-14 at 6.5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770516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Box 4"/>
          <p:cNvSpPr txBox="1">
            <a:spLocks noChangeArrowheads="1"/>
          </p:cNvSpPr>
          <p:nvPr/>
        </p:nvSpPr>
        <p:spPr bwMode="auto">
          <a:xfrm>
            <a:off x="251520" y="5229200"/>
            <a:ext cx="73448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Times"/>
                <a:cs typeface="Times"/>
              </a:rPr>
              <a:t>Different type of elements can be mixed in the winding cross section to describe the geometry features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6499500"/>
            <a:ext cx="4793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mesh generated with ANSYS by F. Gauthier (ITER-IO)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83968" y="2132856"/>
            <a:ext cx="2592288" cy="1656184"/>
            <a:chOff x="4283968" y="2132856"/>
            <a:chExt cx="2592288" cy="1656184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283968" y="2852936"/>
              <a:ext cx="360040" cy="28803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716016" y="3501008"/>
              <a:ext cx="360040" cy="28803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6516216" y="2132856"/>
              <a:ext cx="360040" cy="28803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716016" y="2132856"/>
              <a:ext cx="360040" cy="28803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11" name="Picture 1" descr="Screen Shot 2013-07-11 at 1.00.4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60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FLOWER model for the TF</a:t>
            </a:r>
          </a:p>
        </p:txBody>
      </p:sp>
      <p:pic>
        <p:nvPicPr>
          <p:cNvPr id="4" name="Picture 3" descr="Screen Shot 2013-07-12 at 11.3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836712"/>
            <a:ext cx="4801187" cy="3114002"/>
          </a:xfrm>
          <a:prstGeom prst="rect">
            <a:avLst/>
          </a:prstGeom>
        </p:spPr>
      </p:pic>
      <p:pic>
        <p:nvPicPr>
          <p:cNvPr id="6" name="Picture 5" descr="Screen Shot 2013-07-12 at 11.35.11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36" y="3256748"/>
            <a:ext cx="5186532" cy="3556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6016" y="1556792"/>
            <a:ext cx="1933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TF winding pack cooling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4581128"/>
            <a:ext cx="1933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TF structure cooling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7505" y="5877272"/>
            <a:ext cx="2160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132 junctions</a:t>
            </a:r>
          </a:p>
          <a:p>
            <a:r>
              <a:rPr lang="en-US"/>
              <a:t>25 volumes</a:t>
            </a:r>
          </a:p>
        </p:txBody>
      </p:sp>
      <p:pic>
        <p:nvPicPr>
          <p:cNvPr id="10" name="Picture 1" descr="Screen Shot 2013-07-11 at 1.00.43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40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4" descr="Screen shot 2012-05-14 at 7.05.4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6"/>
          <a:stretch/>
        </p:blipFill>
        <p:spPr bwMode="auto">
          <a:xfrm>
            <a:off x="0" y="1304396"/>
            <a:ext cx="7718866" cy="251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TF temperatures</a:t>
            </a:r>
            <a:endParaRPr lang="en-US" dirty="0"/>
          </a:p>
        </p:txBody>
      </p:sp>
      <p:pic>
        <p:nvPicPr>
          <p:cNvPr id="4" name="Picture 3" descr="Screen shot 2012-05-14 at 7.05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9"/>
          <a:stretch/>
        </p:blipFill>
        <p:spPr bwMode="auto">
          <a:xfrm>
            <a:off x="179512" y="3966564"/>
            <a:ext cx="7416824" cy="255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836712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Pancake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836712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Pancake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836712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Pancake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608" y="537321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inlet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1680" y="4149080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outlet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37170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FF0000"/>
                </a:solidFill>
              </a:rPr>
              <a:t>Periodic structure of heat input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9992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FF0000"/>
                </a:solidFill>
              </a:rPr>
              <a:t>Difference in residence times</a:t>
            </a:r>
          </a:p>
        </p:txBody>
      </p:sp>
      <p:pic>
        <p:nvPicPr>
          <p:cNvPr id="12" name="Picture 1" descr="Screen Shot 2013-07-11 at 1.00.43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2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Screen shot 2012-05-14 at 7.05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b="19743"/>
          <a:stretch/>
        </p:blipFill>
        <p:spPr bwMode="auto">
          <a:xfrm>
            <a:off x="87160" y="1187135"/>
            <a:ext cx="7544672" cy="245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TF electric field</a:t>
            </a:r>
            <a:endParaRPr lang="en-US" dirty="0"/>
          </a:p>
        </p:txBody>
      </p:sp>
      <p:pic>
        <p:nvPicPr>
          <p:cNvPr id="4" name="Picture 2" descr="Screen shot 2012-05-14 at 7.05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2"/>
          <a:stretch/>
        </p:blipFill>
        <p:spPr bwMode="auto">
          <a:xfrm>
            <a:off x="70992" y="3975852"/>
            <a:ext cx="7519687" cy="26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836712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Pancake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836712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Pancake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836712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Pancake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371703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FF0000"/>
                </a:solidFill>
              </a:rPr>
              <a:t>Periodic structure of magnetic 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0" y="645333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FF0000"/>
                </a:solidFill>
              </a:rPr>
              <a:t>Non-negligible Joule heat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483954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0.3 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5896" y="483954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0.4 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4168" y="483954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0.4 W</a:t>
            </a:r>
          </a:p>
        </p:txBody>
      </p:sp>
      <p:pic>
        <p:nvPicPr>
          <p:cNvPr id="13" name="Picture 1" descr="Screen Shot 2013-07-11 at 1.00.43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17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Comparison to other simulators</a:t>
            </a:r>
            <a:endParaRPr lang="en-US" dirty="0"/>
          </a:p>
        </p:txBody>
      </p:sp>
      <p:pic>
        <p:nvPicPr>
          <p:cNvPr id="4" name="Picture 1" descr="Screen shot 2012-05-14 at 6.47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0"/>
          <a:stretch/>
        </p:blipFill>
        <p:spPr bwMode="auto">
          <a:xfrm>
            <a:off x="0" y="3717032"/>
            <a:ext cx="4014872" cy="23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4544076"/>
            <a:ext cx="222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PF6 temperature</a:t>
            </a:r>
          </a:p>
        </p:txBody>
      </p:sp>
      <p:pic>
        <p:nvPicPr>
          <p:cNvPr id="6" name="Picture 1" descr="Screen shot 2012-05-14 at 6.47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 bwMode="auto">
          <a:xfrm>
            <a:off x="3779912" y="3751988"/>
            <a:ext cx="3888432" cy="226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3896004"/>
            <a:ext cx="1783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PF6 pressure</a:t>
            </a:r>
          </a:p>
        </p:txBody>
      </p:sp>
      <p:pic>
        <p:nvPicPr>
          <p:cNvPr id="8" name="Picture 2" descr="Screen shot 2011-04-04 at 2.53.1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5785" r="4403" b="12564"/>
          <a:stretch/>
        </p:blipFill>
        <p:spPr bwMode="auto">
          <a:xfrm>
            <a:off x="179512" y="836712"/>
            <a:ext cx="4644375" cy="263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908720"/>
            <a:ext cx="226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CS2 temperature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908720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Direct comparison to VINCENTA provides a satisfactory match </a:t>
            </a:r>
            <a:r>
              <a:rPr lang="en-US" i="1"/>
              <a:t>when the models have identical inputs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(same physics – sometimes not desireable !!!)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10" name="Picture 1" descr="Screen Shot 2013-07-11 at 1.00.43 P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525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9632" y="6135687"/>
            <a:ext cx="566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Temperature margins well within allowables</a:t>
            </a:r>
          </a:p>
        </p:txBody>
      </p:sp>
    </p:spTree>
    <p:extLst>
      <p:ext uri="{BB962C8B-B14F-4D97-AF65-F5344CB8AC3E}">
        <p14:creationId xmlns:p14="http://schemas.microsoft.com/office/powerpoint/2010/main" val="137642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4082322" y="3938124"/>
            <a:ext cx="1371476" cy="1166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laredCoilAssy.jpg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390"/>
          <a:stretch/>
        </p:blipFill>
        <p:spPr>
          <a:xfrm>
            <a:off x="1178154" y="1098180"/>
            <a:ext cx="2745774" cy="2694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82" y="3620048"/>
            <a:ext cx="534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1…9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8888" y="3620048"/>
            <a:ext cx="74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10…17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0433" y="3620048"/>
            <a:ext cx="70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18..20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3091" y="3620048"/>
            <a:ext cx="65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21,22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4852" y="6415602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1…16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9204" y="6415602"/>
            <a:ext cx="74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17…34</a:t>
            </a:r>
          </a:p>
        </p:txBody>
      </p:sp>
      <p:grpSp>
        <p:nvGrpSpPr>
          <p:cNvPr id="6" name="Group 5"/>
          <p:cNvGrpSpPr/>
          <p:nvPr/>
        </p:nvGrpSpPr>
        <p:grpSpPr>
          <a:xfrm rot="20301432">
            <a:off x="3756254" y="1078091"/>
            <a:ext cx="1402190" cy="300566"/>
            <a:chOff x="4788612" y="1583267"/>
            <a:chExt cx="1402190" cy="300566"/>
          </a:xfrm>
        </p:grpSpPr>
        <p:sp>
          <p:nvSpPr>
            <p:cNvPr id="3" name="Rectangle 2"/>
            <p:cNvSpPr/>
            <p:nvPr/>
          </p:nvSpPr>
          <p:spPr>
            <a:xfrm>
              <a:off x="4788612" y="1583267"/>
              <a:ext cx="1402190" cy="3005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826000" y="1627266"/>
              <a:ext cx="1329267" cy="211677"/>
            </a:xfrm>
            <a:prstGeom prst="rect">
              <a:avLst/>
            </a:prstGeom>
            <a:solidFill>
              <a:srgbClr val="C0504D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28049" y="1268760"/>
            <a:ext cx="23202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Conductor</a:t>
            </a:r>
          </a:p>
          <a:p>
            <a:r>
              <a:rPr lang="en-US" sz="2000" dirty="0" smtClean="0"/>
              <a:t>40 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strands</a:t>
            </a:r>
          </a:p>
          <a:p>
            <a:r>
              <a:rPr lang="en-US" sz="2000" dirty="0" smtClean="0"/>
              <a:t>14.7 mm x 1.25 mm</a:t>
            </a:r>
          </a:p>
          <a:p>
            <a:r>
              <a:rPr lang="en-US" sz="2000" dirty="0" smtClean="0"/>
              <a:t>0.1 mm insulation</a:t>
            </a:r>
          </a:p>
          <a:p>
            <a:r>
              <a:rPr lang="en-US" sz="2000" dirty="0" smtClean="0"/>
              <a:t>A</a:t>
            </a:r>
            <a:r>
              <a:rPr lang="en-US" sz="2000" baseline="-25000" dirty="0" smtClean="0"/>
              <a:t>Nb</a:t>
            </a:r>
            <a:r>
              <a:rPr lang="en-US" sz="2000" baseline="-41000" dirty="0" smtClean="0"/>
              <a:t>3</a:t>
            </a:r>
            <a:r>
              <a:rPr lang="en-US" sz="2000" baseline="-25000" dirty="0" smtClean="0"/>
              <a:t>Sn</a:t>
            </a:r>
            <a:r>
              <a:rPr lang="en-US" sz="2000" dirty="0" smtClean="0"/>
              <a:t> 	  = 7.2 mm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err="1" smtClean="0"/>
              <a:t>A</a:t>
            </a:r>
            <a:r>
              <a:rPr lang="en-US" sz="2000" baseline="-25000" dirty="0" err="1" smtClean="0"/>
              <a:t>Cu</a:t>
            </a:r>
            <a:r>
              <a:rPr lang="en-US" sz="2000" dirty="0" smtClean="0"/>
              <a:t> 	  = 8.2 </a:t>
            </a:r>
            <a:r>
              <a:rPr lang="en-US" sz="2000" dirty="0"/>
              <a:t>mm</a:t>
            </a:r>
            <a:r>
              <a:rPr lang="en-US" sz="2000" baseline="30000" dirty="0"/>
              <a:t>2</a:t>
            </a:r>
            <a:endParaRPr lang="en-US" sz="2000" dirty="0" smtClean="0"/>
          </a:p>
          <a:p>
            <a:r>
              <a:rPr lang="en-US" sz="2000" dirty="0" err="1" smtClean="0"/>
              <a:t>A</a:t>
            </a:r>
            <a:r>
              <a:rPr lang="en-US" sz="2000" baseline="-25000" dirty="0" err="1" smtClean="0"/>
              <a:t>epoxy</a:t>
            </a:r>
            <a:r>
              <a:rPr lang="en-US" sz="2000" baseline="-25000" dirty="0" smtClean="0"/>
              <a:t>-glass </a:t>
            </a:r>
            <a:r>
              <a:rPr lang="en-US" sz="2000" dirty="0" smtClean="0"/>
              <a:t>= 5.5 mm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715" y="941138"/>
            <a:ext cx="1502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 blocks coil</a:t>
            </a:r>
          </a:p>
          <a:p>
            <a:r>
              <a:rPr lang="en-US" sz="2000" dirty="0" smtClean="0"/>
              <a:t>2 layers/pole</a:t>
            </a:r>
          </a:p>
          <a:p>
            <a:r>
              <a:rPr lang="en-US" sz="2000" dirty="0" smtClean="0"/>
              <a:t>56 turns</a:t>
            </a:r>
            <a:endParaRPr lang="en-US" sz="2000" dirty="0"/>
          </a:p>
        </p:txBody>
      </p:sp>
      <p:grpSp>
        <p:nvGrpSpPr>
          <p:cNvPr id="82" name="Group 81"/>
          <p:cNvGrpSpPr>
            <a:grpSpLocks noChangeAspect="1"/>
          </p:cNvGrpSpPr>
          <p:nvPr/>
        </p:nvGrpSpPr>
        <p:grpSpPr>
          <a:xfrm rot="5400000">
            <a:off x="2250943" y="1941909"/>
            <a:ext cx="2355438" cy="6347867"/>
            <a:chOff x="6273791" y="209952"/>
            <a:chExt cx="2355438" cy="6347867"/>
          </a:xfrm>
        </p:grpSpPr>
        <p:grpSp>
          <p:nvGrpSpPr>
            <p:cNvPr id="79" name="Group 78"/>
            <p:cNvGrpSpPr/>
            <p:nvPr/>
          </p:nvGrpSpPr>
          <p:grpSpPr>
            <a:xfrm>
              <a:off x="6273791" y="5078994"/>
              <a:ext cx="1166091" cy="1478825"/>
              <a:chOff x="6273791" y="5078994"/>
              <a:chExt cx="1166091" cy="14788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273791" y="640772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273791" y="624320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273791" y="607637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73791" y="590925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273791" y="574472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273791" y="557789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73791" y="541035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273791" y="524582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273791" y="507899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73791" y="2730226"/>
              <a:ext cx="1166091" cy="1311993"/>
              <a:chOff x="6273791" y="2730226"/>
              <a:chExt cx="1166091" cy="131199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273791" y="389212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273791" y="372760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273791" y="356077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273791" y="339365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73791" y="322912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273791" y="306229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73791" y="289475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273791" y="273022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273791" y="853836"/>
              <a:ext cx="1166091" cy="481448"/>
              <a:chOff x="6273791" y="907646"/>
              <a:chExt cx="1166091" cy="4814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273791" y="123900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273791" y="107447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273791" y="90764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273791" y="209952"/>
              <a:ext cx="1166091" cy="314616"/>
              <a:chOff x="6273791" y="285286"/>
              <a:chExt cx="1166091" cy="31461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273791" y="44981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273791" y="28528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7463138" y="3915164"/>
              <a:ext cx="1166091" cy="2642655"/>
              <a:chOff x="7592282" y="3915164"/>
              <a:chExt cx="1166091" cy="2642655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7592282" y="640772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592282" y="624320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592282" y="607637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592282" y="590925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592282" y="574472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592282" y="557789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592282" y="541035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592282" y="524582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592282" y="507899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592282" y="491254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592282" y="474801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592282" y="458118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592282" y="441406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592282" y="424954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592282" y="4082709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592282" y="391516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463138" y="859848"/>
              <a:ext cx="1166091" cy="2976310"/>
              <a:chOff x="7592282" y="838324"/>
              <a:chExt cx="1166091" cy="297631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592282" y="366454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592282" y="349771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592282" y="333088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592282" y="316636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592282" y="299953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592282" y="2832413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592282" y="2667888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92282" y="250105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592282" y="233351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592282" y="216898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592282" y="200215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592282" y="183570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592282" y="167117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592282" y="150434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592282" y="1337226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592282" y="1172701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592282" y="1005869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592282" y="838324"/>
                <a:ext cx="1166091" cy="150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6012160" y="5301208"/>
            <a:ext cx="1077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Outer layer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660232" y="4077072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Inner layer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733554" y="3938124"/>
            <a:ext cx="1013739" cy="1166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961640" y="3938124"/>
            <a:ext cx="326340" cy="1166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904582" y="5132119"/>
            <a:ext cx="71808" cy="1166091"/>
          </a:xfrm>
          <a:prstGeom prst="rect">
            <a:avLst/>
          </a:prstGeom>
          <a:solidFill>
            <a:srgbClr val="B2C4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SM 11 T dipole quench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60417" y="6365810"/>
            <a:ext cx="2615621" cy="4571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999611" y="6369883"/>
            <a:ext cx="2953089" cy="4571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6007372" y="6165304"/>
            <a:ext cx="130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eater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10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3672408" cy="3384376"/>
          </a:xfrm>
        </p:spPr>
        <p:txBody>
          <a:bodyPr>
            <a:noAutofit/>
          </a:bodyPr>
          <a:lstStyle/>
          <a:p>
            <a:r>
              <a:rPr lang="en-US" sz="2000" dirty="0" smtClean="0"/>
              <a:t>Quench initiation and protection</a:t>
            </a:r>
          </a:p>
          <a:p>
            <a:pPr lvl="1"/>
            <a:r>
              <a:rPr lang="en-US" sz="1800" dirty="0" smtClean="0"/>
              <a:t>INZ in the first </a:t>
            </a:r>
            <a:r>
              <a:rPr lang="en-US" sz="1800" dirty="0"/>
              <a:t>turn, mid-plane, 10 cm </a:t>
            </a:r>
            <a:r>
              <a:rPr lang="en-US" sz="1800" dirty="0" smtClean="0"/>
              <a:t>length </a:t>
            </a:r>
          </a:p>
          <a:p>
            <a:pPr lvl="1"/>
            <a:r>
              <a:rPr lang="en-US" sz="1800" dirty="0"/>
              <a:t>Quench detection at 50 </a:t>
            </a:r>
            <a:r>
              <a:rPr lang="en-US" sz="1800" dirty="0" smtClean="0"/>
              <a:t>mV (5 </a:t>
            </a:r>
            <a:r>
              <a:rPr lang="en-US" sz="1800" dirty="0" err="1" smtClean="0"/>
              <a:t>ms</a:t>
            </a:r>
            <a:r>
              <a:rPr lang="en-US" sz="1800" dirty="0" smtClean="0"/>
              <a:t> integration time)</a:t>
            </a:r>
          </a:p>
          <a:p>
            <a:pPr lvl="1"/>
            <a:r>
              <a:rPr lang="en-US" sz="1800" dirty="0" smtClean="0"/>
              <a:t>OL quench heaters on/off (10 </a:t>
            </a:r>
            <a:r>
              <a:rPr lang="en-US" sz="1800" dirty="0" err="1" smtClean="0"/>
              <a:t>ms</a:t>
            </a:r>
            <a:r>
              <a:rPr lang="en-US" sz="1800" dirty="0" smtClean="0"/>
              <a:t> delay)</a:t>
            </a:r>
          </a:p>
          <a:p>
            <a:pPr lvl="1"/>
            <a:r>
              <a:rPr lang="en-US" sz="1800" dirty="0"/>
              <a:t>Self-</a:t>
            </a:r>
            <a:r>
              <a:rPr lang="en-US" sz="1800" dirty="0" smtClean="0"/>
              <a:t>dump (</a:t>
            </a:r>
            <a:r>
              <a:rPr lang="en-US" sz="1800" dirty="0"/>
              <a:t>constant </a:t>
            </a:r>
            <a:r>
              <a:rPr lang="en-US" sz="1800" dirty="0" smtClean="0"/>
              <a:t>inductance, non-linear resistance)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23928" y="836712"/>
            <a:ext cx="3696072" cy="3312368"/>
          </a:xfrm>
        </p:spPr>
        <p:txBody>
          <a:bodyPr/>
          <a:lstStyle/>
          <a:p>
            <a:r>
              <a:rPr lang="en-US" sz="2000" dirty="0"/>
              <a:t>1-D mesh of cable </a:t>
            </a:r>
          </a:p>
          <a:p>
            <a:pPr lvl="1"/>
            <a:r>
              <a:rPr lang="en-US" sz="1800" dirty="0"/>
              <a:t>5000 elements (HARD nodes)</a:t>
            </a:r>
          </a:p>
          <a:p>
            <a:pPr lvl="1"/>
            <a:r>
              <a:rPr lang="en-US" sz="1800" dirty="0"/>
              <a:t>Initial refined region (1 m, 100 elements) around the IHZ</a:t>
            </a:r>
          </a:p>
          <a:p>
            <a:pPr lvl="1"/>
            <a:r>
              <a:rPr lang="en-US" sz="1800" dirty="0"/>
              <a:t>Adaptive refinement, (1 mm minimum element size, 0.1 m maximum mesh size)</a:t>
            </a:r>
          </a:p>
          <a:p>
            <a:r>
              <a:rPr lang="en-US" sz="2000" dirty="0"/>
              <a:t>1 THEA process (coil), 1 POWER process (circuit)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63660"/>
              </p:ext>
            </p:extLst>
          </p:nvPr>
        </p:nvGraphicFramePr>
        <p:xfrm>
          <a:off x="395536" y="4516328"/>
          <a:ext cx="7056784" cy="2225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67568"/>
                <a:gridCol w="1052684"/>
                <a:gridCol w="1272236"/>
                <a:gridCol w="1255125"/>
                <a:gridCol w="14091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condition</a:t>
                      </a:r>
                      <a:endPara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1D/3D</a:t>
                      </a:r>
                      <a:endPara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adaptivity</a:t>
                      </a:r>
                      <a:endPara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QH</a:t>
                      </a:r>
                      <a:endPara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CPU time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conductor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conductor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1042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OL+IL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63888" y="4077072"/>
            <a:ext cx="387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MacBook Pro, 2.4 GHz, 4 cores, 16 GB</a:t>
            </a:r>
          </a:p>
        </p:txBody>
      </p:sp>
    </p:spTree>
    <p:extLst>
      <p:ext uri="{BB962C8B-B14F-4D97-AF65-F5344CB8AC3E}">
        <p14:creationId xmlns:p14="http://schemas.microsoft.com/office/powerpoint/2010/main" val="711671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Quench propagation and adaptivity</a:t>
            </a:r>
          </a:p>
        </p:txBody>
      </p:sp>
      <p:pic>
        <p:nvPicPr>
          <p:cNvPr id="4" name="Picture 3" descr="Screen Shot 2013-07-15 at 12.2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72806"/>
            <a:ext cx="3883930" cy="3814075"/>
          </a:xfrm>
          <a:prstGeom prst="rect">
            <a:avLst/>
          </a:prstGeom>
        </p:spPr>
      </p:pic>
      <p:pic>
        <p:nvPicPr>
          <p:cNvPr id="5" name="Picture 4" descr="Screen Shot 2013-07-15 at 12.23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72805"/>
            <a:ext cx="3786133" cy="38140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195736" y="3665093"/>
            <a:ext cx="1224136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933965">
            <a:off x="2614329" y="338662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 m/s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1288829"/>
            <a:ext cx="1252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Adaptive mesh tracking fronts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55576" y="3665093"/>
            <a:ext cx="1224136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3-07-15 at 4.34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78761"/>
            <a:ext cx="2555776" cy="254658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3743400" y="5462945"/>
            <a:ext cx="1224136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9974474">
            <a:off x="4490483" y="502510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600 m/s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5736" y="1275722"/>
            <a:ext cx="14356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Adaptive mesh: minimum element size </a:t>
            </a:r>
            <a:r>
              <a:rPr lang="en-US" sz="2000" dirty="0"/>
              <a:t>1 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1432" y="4097141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Static mesh: 100 mm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085184"/>
            <a:ext cx="2912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Adaptive mesh tracking is a must for practical quench simulation</a:t>
            </a:r>
          </a:p>
        </p:txBody>
      </p:sp>
    </p:spTree>
    <p:extLst>
      <p:ext uri="{BB962C8B-B14F-4D97-AF65-F5344CB8AC3E}">
        <p14:creationId xmlns:p14="http://schemas.microsoft.com/office/powerpoint/2010/main" val="2003707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Quench heaters and multiple fronts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7504" y="836712"/>
            <a:ext cx="6846918" cy="2202714"/>
            <a:chOff x="107504" y="836712"/>
            <a:chExt cx="6846918" cy="2202714"/>
          </a:xfrm>
        </p:grpSpPr>
        <p:grpSp>
          <p:nvGrpSpPr>
            <p:cNvPr id="9" name="Group 8"/>
            <p:cNvGrpSpPr/>
            <p:nvPr/>
          </p:nvGrpSpPr>
          <p:grpSpPr>
            <a:xfrm>
              <a:off x="107504" y="836712"/>
              <a:ext cx="6846918" cy="2202714"/>
              <a:chOff x="107504" y="836712"/>
              <a:chExt cx="6846918" cy="2202714"/>
            </a:xfrm>
          </p:grpSpPr>
          <p:pic>
            <p:nvPicPr>
              <p:cNvPr id="3" name="Picture 2" descr="Screen Shot 2013-07-14 at 10.53.40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836712"/>
                <a:ext cx="6846918" cy="2202714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868144" y="980728"/>
                <a:ext cx="9324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10 </a:t>
                </a:r>
                <a:r>
                  <a:rPr lang="en-US" sz="2400" dirty="0" err="1" smtClean="0"/>
                  <a:t>ms</a:t>
                </a:r>
                <a:endParaRPr lang="en-US" sz="24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55576" y="1420244"/>
              <a:ext cx="14401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Quench temperature peaks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3968" y="1412776"/>
              <a:ext cx="14401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Mesh density at fronts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7505" y="2777985"/>
            <a:ext cx="6799163" cy="2065417"/>
            <a:chOff x="107505" y="2777985"/>
            <a:chExt cx="6799163" cy="2065417"/>
          </a:xfrm>
        </p:grpSpPr>
        <p:grpSp>
          <p:nvGrpSpPr>
            <p:cNvPr id="10" name="Group 9"/>
            <p:cNvGrpSpPr/>
            <p:nvPr/>
          </p:nvGrpSpPr>
          <p:grpSpPr>
            <a:xfrm>
              <a:off x="107505" y="2777985"/>
              <a:ext cx="6799163" cy="2065417"/>
              <a:chOff x="107505" y="2777985"/>
              <a:chExt cx="6799163" cy="2065417"/>
            </a:xfrm>
          </p:grpSpPr>
          <p:pic>
            <p:nvPicPr>
              <p:cNvPr id="4" name="Picture 3" descr="Screen Shot 2013-07-14 at 10.53.54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5" y="2777985"/>
                <a:ext cx="6799163" cy="206541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868144" y="2924944"/>
                <a:ext cx="9324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2</a:t>
                </a:r>
                <a:r>
                  <a:rPr lang="en-US" sz="2400" dirty="0" smtClean="0"/>
                  <a:t>0 </a:t>
                </a:r>
                <a:r>
                  <a:rPr lang="en-US" sz="2400" dirty="0" err="1" smtClean="0"/>
                  <a:t>ms</a:t>
                </a:r>
                <a:endParaRPr lang="en-US" sz="24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27584" y="3131676"/>
              <a:ext cx="2448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FF0000"/>
                  </a:solidFill>
                </a:rPr>
                <a:t>Heater induced quench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8064" y="3212976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Mesh adapts at single heater quench front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21600" y="3248107"/>
              <a:ext cx="826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More fronts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4543" y="4699829"/>
            <a:ext cx="6691713" cy="2041539"/>
            <a:chOff x="184543" y="4699829"/>
            <a:chExt cx="6691713" cy="2041539"/>
          </a:xfrm>
        </p:grpSpPr>
        <p:grpSp>
          <p:nvGrpSpPr>
            <p:cNvPr id="11" name="Group 10"/>
            <p:cNvGrpSpPr/>
            <p:nvPr/>
          </p:nvGrpSpPr>
          <p:grpSpPr>
            <a:xfrm>
              <a:off x="184543" y="4699829"/>
              <a:ext cx="6691713" cy="2041539"/>
              <a:chOff x="184543" y="4699829"/>
              <a:chExt cx="6691713" cy="2041539"/>
            </a:xfrm>
          </p:grpSpPr>
          <p:pic>
            <p:nvPicPr>
              <p:cNvPr id="5" name="Picture 4" descr="Screen Shot 2013-07-14 at 10.54.21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43" y="4699829"/>
                <a:ext cx="6691713" cy="204153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868144" y="4797152"/>
                <a:ext cx="9324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40 </a:t>
                </a:r>
                <a:r>
                  <a:rPr lang="en-US" sz="2400" dirty="0" err="1" smtClean="0"/>
                  <a:t>ms</a:t>
                </a:r>
                <a:endParaRPr lang="en-US" sz="24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10432" y="5517232"/>
              <a:ext cx="1621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quench fronts collapse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9552" y="5025370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FF0000"/>
                  </a:solidFill>
                </a:rPr>
                <a:t>First block quenches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57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results</a:t>
            </a:r>
          </a:p>
        </p:txBody>
      </p:sp>
      <p:pic>
        <p:nvPicPr>
          <p:cNvPr id="3" name="Picture 2" descr="Screen Shot 2013-07-15 at 4.37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857364"/>
            <a:ext cx="3730249" cy="3443844"/>
          </a:xfrm>
          <a:prstGeom prst="rect">
            <a:avLst/>
          </a:prstGeom>
        </p:spPr>
      </p:pic>
      <p:pic>
        <p:nvPicPr>
          <p:cNvPr id="4" name="Picture 3" descr="Screen Shot 2013-07-15 at 4.37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7365"/>
            <a:ext cx="3730249" cy="3429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980728"/>
            <a:ext cx="285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Current decay during quench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980728"/>
            <a:ext cx="285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Temperature rise at the hot-spot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5397024"/>
            <a:ext cx="72362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Optimistic assumptions (5 ms detection, 10 ms quench heater delay) still yield marginal results at this current density (≈650 A/mm</a:t>
            </a:r>
            <a:r>
              <a:rPr lang="en-US" baseline="30000"/>
              <a:t>2</a:t>
            </a:r>
            <a:r>
              <a:rPr lang="en-US"/>
              <a:t>) and energy density (</a:t>
            </a:r>
            <a:r>
              <a:rPr lang="en-US"/>
              <a:t>≈</a:t>
            </a:r>
            <a:r>
              <a:rPr lang="en-US"/>
              <a:t>100 MJ/m</a:t>
            </a:r>
            <a:r>
              <a:rPr lang="en-US" baseline="30000"/>
              <a:t>3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158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5526532" cy="43469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LEGO</a:t>
            </a:r>
          </a:p>
        </p:txBody>
      </p:sp>
    </p:spTree>
    <p:extLst>
      <p:ext uri="{BB962C8B-B14F-4D97-AF65-F5344CB8AC3E}">
        <p14:creationId xmlns:p14="http://schemas.microsoft.com/office/powerpoint/2010/main" val="407688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27384"/>
            <a:ext cx="792088" cy="792088"/>
          </a:xfrm>
          <a:prstGeom prst="rect">
            <a:avLst/>
          </a:prstGeom>
        </p:spPr>
      </p:pic>
      <p:pic>
        <p:nvPicPr>
          <p:cNvPr id="6" name="Picture 5" descr="index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-27384"/>
            <a:ext cx="864096" cy="996397"/>
          </a:xfrm>
          <a:prstGeom prst="rect">
            <a:avLst/>
          </a:prstGeom>
        </p:spPr>
      </p:pic>
      <p:pic>
        <p:nvPicPr>
          <p:cNvPr id="8" name="Picture 7" descr="index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4016"/>
            <a:ext cx="908720" cy="90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7512496" cy="5256584"/>
          </a:xfrm>
        </p:spPr>
        <p:txBody>
          <a:bodyPr/>
          <a:lstStyle/>
          <a:p>
            <a:r>
              <a:rPr lang="en-US" sz="2400"/>
              <a:t>We have come a long way, and the most complex situations can be modeled in a consistent and very pleasant manner through all relevant scales</a:t>
            </a:r>
          </a:p>
          <a:p>
            <a:r>
              <a:rPr lang="en-US" sz="2400"/>
              <a:t>It is now time to consolidate</a:t>
            </a:r>
          </a:p>
          <a:p>
            <a:pPr lvl="1"/>
            <a:r>
              <a:rPr lang="en-US" sz="2000"/>
              <a:t>Execution </a:t>
            </a:r>
            <a:r>
              <a:rPr lang="en-US" sz="2000" b="1"/>
              <a:t>speed</a:t>
            </a:r>
          </a:p>
          <a:p>
            <a:pPr lvl="1"/>
            <a:r>
              <a:rPr lang="en-US" sz="2000"/>
              <a:t>Modeling flexibility and </a:t>
            </a:r>
            <a:r>
              <a:rPr lang="en-US" sz="2000" b="1"/>
              <a:t>simplicity</a:t>
            </a:r>
          </a:p>
          <a:p>
            <a:r>
              <a:rPr lang="en-US" sz="2400"/>
              <a:t>Open technical issues</a:t>
            </a:r>
          </a:p>
          <a:p>
            <a:pPr lvl="1"/>
            <a:r>
              <a:rPr lang="en-US" sz="2000"/>
              <a:t>Coupling of thermal fields for fast thermal transients</a:t>
            </a:r>
          </a:p>
          <a:p>
            <a:pPr lvl="1"/>
            <a:r>
              <a:rPr lang="en-US" sz="2000"/>
              <a:t>Geometry/topology pre-processing</a:t>
            </a:r>
          </a:p>
          <a:p>
            <a:pPr lvl="1"/>
            <a:r>
              <a:rPr lang="en-US" sz="2000"/>
              <a:t>Results post-processing</a:t>
            </a:r>
          </a:p>
          <a:p>
            <a:r>
              <a:rPr lang="en-US" sz="2400"/>
              <a:t>Looking forward to the next </a:t>
            </a:r>
            <a:r>
              <a:rPr lang="en-US" sz="2400">
                <a:latin typeface="Apple Chancery"/>
                <a:cs typeface="Apple Chancery"/>
              </a:rPr>
              <a:t>CHATS-AS </a:t>
            </a:r>
            <a:r>
              <a:rPr lang="en-US" sz="2400"/>
              <a:t>workshop (Boston, October 2013) for a further iteration on computational physics for applied superconductivity ! </a:t>
            </a:r>
          </a:p>
        </p:txBody>
      </p:sp>
      <p:pic>
        <p:nvPicPr>
          <p:cNvPr id="5" name="Picture 4" descr="index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1256097" cy="869963"/>
          </a:xfrm>
          <a:prstGeom prst="rect">
            <a:avLst/>
          </a:prstGeom>
        </p:spPr>
      </p:pic>
      <p:pic>
        <p:nvPicPr>
          <p:cNvPr id="7" name="Picture 6" descr="index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245">
            <a:off x="6392994" y="168744"/>
            <a:ext cx="795353" cy="10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i="0"/>
              <a:t>[Lee-1978] A.Y. Lee, Adv. Cryo. Eng., 23, 235, 1978.</a:t>
            </a:r>
          </a:p>
          <a:p>
            <a:pPr marL="0" indent="0">
              <a:buNone/>
            </a:pPr>
            <a:r>
              <a:rPr lang="en-US" sz="1000" i="0"/>
              <a:t>[Hof-1979] J.K. Hoffer, IEEE Trans. Mag., 15, 331, 1979.</a:t>
            </a:r>
          </a:p>
          <a:p>
            <a:pPr marL="0" indent="0">
              <a:buNone/>
            </a:pPr>
            <a:r>
              <a:rPr lang="en-US" sz="1000" i="0"/>
              <a:t>[Ben-1979] J. Benkowitsch, KfK Report 2813, 1979.</a:t>
            </a:r>
          </a:p>
          <a:p>
            <a:pPr marL="0" indent="0">
              <a:buNone/>
            </a:pPr>
            <a:r>
              <a:rPr lang="en-US" sz="1000" i="0"/>
              <a:t>[Mar-1979] C. Marinucci, M.A. Hilal, et al. Proc 8th Symp Eng Prob Fusion Res IEEE 79CH141-5 NPS, 1424, 1979. </a:t>
            </a:r>
          </a:p>
          <a:p>
            <a:pPr marL="0" indent="0">
              <a:buNone/>
            </a:pPr>
            <a:r>
              <a:rPr lang="en-US" sz="1000" i="0"/>
              <a:t>[Arp-1980] 1980 Superconducting MHD Magnet Design Conference, MIT, 142-157, 1980.</a:t>
            </a:r>
          </a:p>
          <a:p>
            <a:pPr marL="0" indent="0">
              <a:buNone/>
            </a:pPr>
            <a:r>
              <a:rPr lang="en-US" sz="1000" i="0"/>
              <a:t>[Jun-1983] D. Junghans, Cryogenics, 23, 220-216, 1983.</a:t>
            </a:r>
          </a:p>
          <a:p>
            <a:pPr marL="0" indent="0">
              <a:buNone/>
            </a:pPr>
            <a:r>
              <a:rPr lang="en-US" sz="1000" i="0"/>
              <a:t>[Mar-1983] C. Marinucci, Cryogenics, 23, 579-586, 1983.</a:t>
            </a:r>
          </a:p>
          <a:p>
            <a:pPr marL="0" indent="0">
              <a:buNone/>
            </a:pPr>
            <a:r>
              <a:rPr lang="en-US" sz="1000" i="0"/>
              <a:t>[Cor-1985] M.C.M. Cornelissen, C.J. Hoogendoorn, Cryogenics, 25, 185-193, 1985</a:t>
            </a:r>
          </a:p>
          <a:p>
            <a:pPr marL="0" indent="0">
              <a:buNone/>
            </a:pPr>
            <a:r>
              <a:rPr lang="en-US" sz="1000" i="0"/>
              <a:t>[Aga-1987] K. Agatsuma, IEEE Trans. Mag., 23(2), 1543, 1987.</a:t>
            </a:r>
          </a:p>
          <a:p>
            <a:pPr marL="0" indent="0">
              <a:buNone/>
            </a:pPr>
            <a:r>
              <a:rPr lang="en-US" sz="1000" i="0"/>
              <a:t>[Sek-1989] S. Sekiya, Cryogenics, 29, 25-30, 1989.</a:t>
            </a:r>
          </a:p>
          <a:p>
            <a:pPr marL="0" indent="0">
              <a:buNone/>
            </a:pPr>
            <a:r>
              <a:rPr lang="en-US" sz="1000" i="0"/>
              <a:t>[Tad-1989] E. Tada, Cryogenics, 29, 830-840, 1989.</a:t>
            </a:r>
          </a:p>
          <a:p>
            <a:pPr marL="0" indent="0">
              <a:buNone/>
            </a:pPr>
            <a:r>
              <a:rPr lang="en-US" sz="1000" i="0"/>
              <a:t>[Won-1989] R.L. Wong, IEEE Proc. SOFE, 1134-1137, 1989.</a:t>
            </a:r>
          </a:p>
          <a:p>
            <a:pPr marL="0" indent="0">
              <a:buNone/>
            </a:pPr>
            <a:r>
              <a:rPr lang="en-US" sz="1000" i="0"/>
              <a:t>[Luo-1989] C.A. Luongo, IEEE Trans Mag 25(2), 1589–1595, 1989.</a:t>
            </a:r>
          </a:p>
          <a:p>
            <a:pPr marL="0" indent="0">
              <a:buNone/>
            </a:pPr>
            <a:r>
              <a:rPr lang="en-US" sz="1000" i="0"/>
              <a:t>[Kam-1991] A. Kamitani, Cryogenics, 31, 110-118, 1991.</a:t>
            </a:r>
          </a:p>
          <a:p>
            <a:pPr marL="0" indent="0">
              <a:buNone/>
            </a:pPr>
            <a:r>
              <a:rPr lang="en-US" sz="1000" i="0"/>
              <a:t>[Bot-1992] L. Bottura, Cryogenics, 32, 659, 1992.</a:t>
            </a:r>
          </a:p>
          <a:p>
            <a:pPr marL="0" indent="0">
              <a:buNone/>
            </a:pPr>
            <a:r>
              <a:rPr lang="en-US" sz="1000" i="0"/>
              <a:t>[Gav-1992] A. Gavrilin, Cryogenics, 32, 390-393, 1992.</a:t>
            </a:r>
          </a:p>
          <a:p>
            <a:pPr marL="0" indent="0">
              <a:buNone/>
            </a:pPr>
            <a:r>
              <a:rPr lang="en-US" sz="1000" i="0"/>
              <a:t>[Mey-1993] R. Meyber, J. Fus. Energy, 12 (1-2), 99-105, 1993</a:t>
            </a:r>
          </a:p>
          <a:p>
            <a:pPr marL="0" indent="0">
              <a:buNone/>
            </a:pPr>
            <a:r>
              <a:rPr lang="en-US" sz="1000" i="0"/>
              <a:t>[Nie-1993] Niessen, E.M.J., Continuum electromagnetics of composite superconductors, PhD thesis, University of Twente, The Netherlands, 1993.</a:t>
            </a:r>
          </a:p>
          <a:p>
            <a:pPr marL="0" indent="0">
              <a:buNone/>
            </a:pPr>
            <a:r>
              <a:rPr lang="en-US" sz="1000" i="0"/>
              <a:t>[Rus-1993] S. Russenschuck, ROXIE - the routine for the optimization of magnet X-sections, inverse field computation and coil end design, CERN-LHC-Note-238, 1993</a:t>
            </a:r>
          </a:p>
          <a:p>
            <a:pPr marL="0" indent="0">
              <a:buNone/>
            </a:pPr>
            <a:r>
              <a:rPr lang="en-US" sz="1000" i="0"/>
              <a:t>[Sha-1994] A. Shajii, J. Freidberg, J. Appl. Phys., 76(5), 3149, 1994.</a:t>
            </a:r>
          </a:p>
          <a:p>
            <a:pPr marL="0" indent="0">
              <a:buNone/>
            </a:pPr>
            <a:r>
              <a:rPr lang="en-US" sz="1000" i="0"/>
              <a:t>[Mar-1994] A. Martinez, Cryogenics, 34, 591-594, 1994.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i="0"/>
              <a:t>[Bot-1994] L. Bottura, IEEE Trans. Mag., 30(4), 1978-1981, 1994.</a:t>
            </a:r>
          </a:p>
          <a:p>
            <a:pPr marL="0" indent="0">
              <a:buNone/>
            </a:pPr>
            <a:r>
              <a:rPr lang="en-US" sz="1000" i="0"/>
              <a:t>[Akh-1994] A. Akhmetov, et al., </a:t>
            </a:r>
            <a:r>
              <a:rPr lang="hu-HU" sz="1000" i="0"/>
              <a:t>J. Appl. Phys. 75, 3176, 1994.</a:t>
            </a:r>
          </a:p>
          <a:p>
            <a:pPr marL="0" indent="0">
              <a:buNone/>
            </a:pPr>
            <a:r>
              <a:rPr lang="hu-HU" sz="1000" i="0"/>
              <a:t>[Kre-1995] </a:t>
            </a:r>
            <a:r>
              <a:rPr lang="en-US" sz="1000" i="0"/>
              <a:t>L. Krempasky, C. Schmidt, Jour. Appl. Phys., 78 (9), 5800-5810, 1995.</a:t>
            </a:r>
          </a:p>
          <a:p>
            <a:pPr marL="0" indent="0">
              <a:buNone/>
            </a:pPr>
            <a:r>
              <a:rPr lang="en-US" sz="1000" i="0"/>
              <a:t>[Eys-1995] Y.M. Eyssa, D. Markiewicz, IEEE TAS 5(2), 487-490, 1995.</a:t>
            </a:r>
          </a:p>
          <a:p>
            <a:pPr marL="0" indent="0">
              <a:buNone/>
            </a:pPr>
            <a:r>
              <a:rPr lang="en-US" sz="1000" i="0"/>
              <a:t>[Zan-1995] R. Zanino, S. DePalo, L. Bottura J Fus Energy, 14, 25-40, 1995.</a:t>
            </a:r>
          </a:p>
          <a:p>
            <a:pPr marL="0" indent="0">
              <a:buNone/>
            </a:pPr>
            <a:r>
              <a:rPr lang="en-US" sz="1000" i="0"/>
              <a:t>[Bot-1996] L. Bottura, J. Comp. Phys., 125, 26-41, 1996.</a:t>
            </a:r>
          </a:p>
          <a:p>
            <a:pPr marL="0" indent="0">
              <a:buNone/>
            </a:pPr>
            <a:r>
              <a:rPr lang="en-US" sz="1000" i="0"/>
              <a:t>[Koi-1996] N. Koizumi, Cryogenics, 36(9), 649-659, 1996.</a:t>
            </a:r>
          </a:p>
          <a:p>
            <a:pPr marL="0" indent="0">
              <a:buNone/>
            </a:pPr>
            <a:r>
              <a:rPr lang="en-US" sz="1000" i="0"/>
              <a:t>[Eys-1997] Y.M. Eyssa, IEEE TAS 7(2), 159-162, 1997</a:t>
            </a:r>
          </a:p>
          <a:p>
            <a:pPr marL="0" indent="0">
              <a:buNone/>
            </a:pPr>
            <a:r>
              <a:rPr lang="en-US" sz="1000" i="0"/>
              <a:t>[Bot-1999] L. Bottura, C. Rosso, Int J Numer Meth Fluid,s 30,1091–108, 1999.</a:t>
            </a:r>
          </a:p>
          <a:p>
            <a:pPr marL="0" indent="0">
              <a:buNone/>
            </a:pPr>
            <a:r>
              <a:rPr lang="en-US" sz="1000" i="0"/>
              <a:t>[Bot-2000] L. Bottura, C. Rosso, M. Breschi, Cryogenics, 40(8–10), 617–626. 2000.</a:t>
            </a:r>
          </a:p>
          <a:p>
            <a:pPr marL="0" indent="0">
              <a:buNone/>
            </a:pPr>
            <a:r>
              <a:rPr lang="en-US" sz="1000" i="0"/>
              <a:t>[Bot-2002] L. Bottura, M. Breschi, M. Fabbri, </a:t>
            </a:r>
            <a:r>
              <a:rPr lang="hu-HU" sz="1000" i="0"/>
              <a:t>J. Appl. Phys. 92, 7571, 2002.</a:t>
            </a:r>
            <a:endParaRPr lang="en-US" sz="1000" i="0"/>
          </a:p>
          <a:p>
            <a:pPr marL="0" indent="0">
              <a:buNone/>
            </a:pPr>
            <a:r>
              <a:rPr lang="en-US" sz="1000" i="0"/>
              <a:t>[Bot-2003] L. Bottura, C. Rosso, Cryogenics, 43, 215-223, 2003.</a:t>
            </a:r>
          </a:p>
          <a:p>
            <a:pPr marL="0" indent="0">
              <a:buNone/>
            </a:pPr>
            <a:r>
              <a:rPr lang="en-US" sz="1000" i="0"/>
              <a:t>[Zan-2005] R. Zanino, et al., Fus. Eng. Des., 75-79, 23-27, 2005</a:t>
            </a:r>
          </a:p>
          <a:p>
            <a:pPr marL="0" indent="0">
              <a:buNone/>
            </a:pPr>
            <a:r>
              <a:rPr lang="en-US" sz="1000" i="0"/>
              <a:t>[Ver-2006] A. Verweij, Cryogenics, 46, 619-626, 2006</a:t>
            </a:r>
          </a:p>
          <a:p>
            <a:pPr marL="0" indent="0">
              <a:buNone/>
            </a:pPr>
            <a:r>
              <a:rPr lang="en-US" sz="1000" i="0"/>
              <a:t>[Ger-2006]  J.M. Gery, Modeling The Quench Process in </a:t>
            </a:r>
            <a:br>
              <a:rPr lang="en-US" sz="1000" i="0"/>
            </a:br>
            <a:r>
              <a:rPr lang="en-US" sz="1000" i="0"/>
              <a:t>Super-conducting Coils, presentation at CHATS-2006, unpublished.</a:t>
            </a:r>
          </a:p>
          <a:p>
            <a:pPr marL="0" indent="0">
              <a:buNone/>
            </a:pPr>
            <a:r>
              <a:rPr lang="en-US" sz="1000" i="0"/>
              <a:t>[Bot-2007] SuperMagnet. User’s Guide. CryoSoft, Ver. 1.0; 2007.</a:t>
            </a:r>
          </a:p>
          <a:p>
            <a:pPr marL="0" indent="0">
              <a:buNone/>
            </a:pPr>
            <a:r>
              <a:rPr lang="en-US" sz="1000" i="0"/>
              <a:t>[Sav-2010] L. Savoldi, Cryogenics, 50, 167–176, 2010.</a:t>
            </a:r>
          </a:p>
          <a:p>
            <a:pPr marL="0" indent="0">
              <a:buNone/>
            </a:pPr>
            <a:r>
              <a:rPr lang="en-US" sz="1000" i="0"/>
              <a:t>[Laa-2010] E.P.A. van Lanen, A. Nijhuis, Cryogenics, 50, 139–148, 2010.</a:t>
            </a:r>
          </a:p>
          <a:p>
            <a:pPr marL="0" indent="0">
              <a:buNone/>
            </a:pPr>
            <a:r>
              <a:rPr lang="en-US" sz="1000" i="0"/>
              <a:t>[Nic-2010] S. Nicollet, Cryogenics, 50, 18–27, 2010.</a:t>
            </a:r>
          </a:p>
          <a:p>
            <a:pPr marL="0" indent="0">
              <a:buNone/>
            </a:pPr>
            <a:r>
              <a:rPr lang="en-US" sz="1000" i="0"/>
              <a:t>[Bra-2013] </a:t>
            </a:r>
            <a:r>
              <a:rPr lang="fr-FR" sz="1000" i="0"/>
              <a:t>B. Bradu, Cryogenics, 53, 45–50, 2013.</a:t>
            </a:r>
            <a:endParaRPr lang="en-US" sz="1000" i="0"/>
          </a:p>
          <a:p>
            <a:pPr marL="0" indent="0">
              <a:buNone/>
            </a:pPr>
            <a:r>
              <a:rPr lang="en-US" sz="1000" i="0"/>
              <a:t>[Ven-2013] http://www.alphysica.com/index.php/venecia.html</a:t>
            </a:r>
          </a:p>
          <a:p>
            <a:pPr marL="0" indent="0">
              <a:buNone/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0584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models – CICC’s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7512496" cy="5832648"/>
          </a:xfrm>
        </p:spPr>
        <p:txBody>
          <a:bodyPr/>
          <a:lstStyle/>
          <a:p>
            <a:r>
              <a:rPr lang="en-US"/>
              <a:t>Initial work (1970…1990) was mostly devoted to the helium state and flow, when it was recognized that much of the cable performance depended on cooling</a:t>
            </a:r>
          </a:p>
          <a:p>
            <a:r>
              <a:rPr lang="en-US"/>
              <a:t>Only later (1990…2000) significant work moved to including self-consistent current distribution and redistribution</a:t>
            </a:r>
          </a:p>
          <a:p>
            <a:r>
              <a:rPr lang="en-US"/>
              <a:t>The most advanced cable models can solve for</a:t>
            </a:r>
          </a:p>
          <a:p>
            <a:pPr lvl="1"/>
            <a:r>
              <a:rPr lang="en-US"/>
              <a:t>Conductor temperature </a:t>
            </a:r>
            <a:r>
              <a:rPr lang="en-US" sz="1600"/>
              <a:t>(trivial: parabolic, self-adjoint problem, optimal numerical techniques exist)</a:t>
            </a:r>
          </a:p>
          <a:p>
            <a:pPr lvl="1"/>
            <a:r>
              <a:rPr lang="en-US"/>
              <a:t>Coolant state and flow </a:t>
            </a:r>
            <a:r>
              <a:rPr lang="en-US" sz="1600">
                <a:solidFill>
                  <a:srgbClr val="FF0000"/>
                </a:solidFill>
              </a:rPr>
              <a:t>(tough: hyperbolic system of PDE, no optimal numerical scheme exist)</a:t>
            </a:r>
            <a:endParaRPr lang="en-US">
              <a:solidFill>
                <a:srgbClr val="FF0000"/>
              </a:solidFill>
            </a:endParaRPr>
          </a:p>
          <a:p>
            <a:pPr lvl="1"/>
            <a:r>
              <a:rPr lang="en-US"/>
              <a:t>Current distribution </a:t>
            </a:r>
            <a:r>
              <a:rPr lang="en-US" sz="1600"/>
              <a:t>(tricky: basic equations can be written in different manners, requiring different schemes)</a:t>
            </a:r>
          </a:p>
        </p:txBody>
      </p:sp>
    </p:spTree>
    <p:extLst>
      <p:ext uri="{BB962C8B-B14F-4D97-AF65-F5344CB8AC3E}">
        <p14:creationId xmlns:p14="http://schemas.microsoft.com/office/powerpoint/2010/main" val="275283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bit of pre-history: 1970-1980</a:t>
            </a:r>
            <a:endParaRPr lang="en-US" dirty="0" smtClean="0"/>
          </a:p>
        </p:txBody>
      </p:sp>
      <p:sp>
        <p:nvSpPr>
          <p:cNvPr id="55332" name="Rectangle 36"/>
          <p:cNvSpPr>
            <a:spLocks noGrp="1" noChangeArrowheads="1"/>
          </p:cNvSpPr>
          <p:nvPr>
            <p:ph sz="half" idx="1"/>
          </p:nvPr>
        </p:nvSpPr>
        <p:spPr>
          <a:xfrm>
            <a:off x="107950" y="1052513"/>
            <a:ext cx="4176018" cy="5328815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First models (known to me): Lee [Lee-1978], Hoffer [Hof-1979], simplified form of the flow equations (no inertia)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000" dirty="0"/>
              <a:t>Junghans [Jun-1983] </a:t>
            </a:r>
            <a:r>
              <a:rPr lang="en-US" sz="2000" dirty="0">
                <a:solidFill>
                  <a:srgbClr val="0000FF"/>
                </a:solidFill>
              </a:rPr>
              <a:t>(LONSA)</a:t>
            </a:r>
            <a:r>
              <a:rPr lang="en-US" sz="2000" dirty="0"/>
              <a:t> further exploits simplified model</a:t>
            </a:r>
          </a:p>
          <a:p>
            <a:pPr>
              <a:defRPr/>
            </a:pPr>
            <a:r>
              <a:rPr lang="en-US" sz="2000" dirty="0"/>
              <a:t>Benkowitsch [Ben-1979] validates </a:t>
            </a:r>
            <a:r>
              <a:rPr lang="en-US" sz="2000" dirty="0">
                <a:solidFill>
                  <a:srgbClr val="FF0000"/>
                </a:solidFill>
              </a:rPr>
              <a:t>compressible flow </a:t>
            </a:r>
            <a:r>
              <a:rPr lang="en-US" sz="2000" dirty="0"/>
              <a:t>model for supercritical helium </a:t>
            </a:r>
            <a:r>
              <a:rPr lang="en-US" sz="2000" dirty="0">
                <a:solidFill>
                  <a:srgbClr val="0000FF"/>
                </a:solidFill>
              </a:rPr>
              <a:t>(YAQHEL)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211960" y="1052513"/>
            <a:ext cx="3528392" cy="5043487"/>
          </a:xfrm>
        </p:spPr>
        <p:txBody>
          <a:bodyPr/>
          <a:lstStyle/>
          <a:p>
            <a:pPr>
              <a:defRPr/>
            </a:pPr>
            <a:r>
              <a:rPr lang="en-US" sz="2000"/>
              <a:t>Arp [Arp-1980] </a:t>
            </a:r>
            <a:r>
              <a:rPr lang="en-US" sz="2000">
                <a:solidFill>
                  <a:srgbClr val="FF0000"/>
                </a:solidFill>
              </a:rPr>
              <a:t>manipulates flow equations</a:t>
            </a:r>
            <a:r>
              <a:rPr lang="en-US" sz="2000"/>
              <a:t>, and produces a code  adequate for stability and quench analysis, later used extensively at MIT, NET, and appearing in various instances (clones and mutations) at later times</a:t>
            </a:r>
          </a:p>
        </p:txBody>
      </p:sp>
      <p:pic>
        <p:nvPicPr>
          <p:cNvPr id="3" name="Picture 2" descr="Screen Shot 2013-07-11 at 2.53.58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60388"/>
            <a:ext cx="3084341" cy="2480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2388380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rgbClr val="FF0000"/>
                </a:solidFill>
              </a:rPr>
              <a:t>Downstream propagation only ?!?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2532396"/>
            <a:ext cx="111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[Hof-1979]</a:t>
            </a:r>
            <a:endParaRPr lang="en-US" sz="160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9992" y="3836936"/>
            <a:ext cx="3168352" cy="2544392"/>
            <a:chOff x="4499992" y="3836936"/>
            <a:chExt cx="3168352" cy="2544392"/>
          </a:xfrm>
        </p:grpSpPr>
        <p:pic>
          <p:nvPicPr>
            <p:cNvPr id="6" name="Picture 5" descr="Screen Shot 2013-07-11 at 3.52.1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3908944"/>
              <a:ext cx="3096344" cy="24723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84168" y="3836936"/>
              <a:ext cx="1584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>
                  <a:solidFill>
                    <a:srgbClr val="FF0000"/>
                  </a:solidFill>
                </a:rPr>
                <a:t>Two-sided propagation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9992" y="3908944"/>
              <a:ext cx="1141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[Aga-1987]</a:t>
              </a:r>
              <a:endParaRPr lang="en-US" sz="160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Flourishing of models: 1980-2000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9512" y="2952004"/>
            <a:ext cx="7056784" cy="554462"/>
            <a:chOff x="251520" y="4987973"/>
            <a:chExt cx="7056784" cy="554462"/>
          </a:xfr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6876256" y="4987973"/>
              <a:ext cx="0" cy="554462"/>
            </a:xfrm>
            <a:prstGeom prst="line">
              <a:avLst/>
            </a:prstGeom>
            <a:ln w="31750">
              <a:headEnd type="none" w="med" len="med"/>
              <a:tailEnd type="none" w="med" len="med"/>
            </a:ln>
            <a:effectLst>
              <a:outerShdw blurRad="40000" dist="23000" dir="5400000" sx="104000" sy="104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3887924" y="4987973"/>
              <a:ext cx="0" cy="554462"/>
            </a:xfrm>
            <a:prstGeom prst="line">
              <a:avLst/>
            </a:prstGeom>
            <a:ln w="31750">
              <a:headEnd type="none" w="med" len="med"/>
              <a:tailEnd type="none" w="med" len="med"/>
            </a:ln>
            <a:effectLst>
              <a:outerShdw blurRad="40000" dist="23000" dir="5400000" sx="104000" sy="104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899592" y="4987973"/>
              <a:ext cx="0" cy="554462"/>
            </a:xfrm>
            <a:prstGeom prst="line">
              <a:avLst/>
            </a:prstGeom>
            <a:ln w="31750">
              <a:headEnd type="none" w="med" len="med"/>
              <a:tailEnd type="none" w="med" len="med"/>
            </a:ln>
            <a:effectLst>
              <a:outerShdw blurRad="40000" dist="23000" dir="5400000" sx="104000" sy="104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ight Arrow 5"/>
            <p:cNvSpPr/>
            <p:nvPr/>
          </p:nvSpPr>
          <p:spPr bwMode="auto">
            <a:xfrm>
              <a:off x="251520" y="5013176"/>
              <a:ext cx="7056784" cy="504056"/>
            </a:xfrm>
            <a:prstGeom prst="rightArrow">
              <a:avLst>
                <a:gd name="adj1" fmla="val 66484"/>
                <a:gd name="adj2" fmla="val 62363"/>
              </a:avLst>
            </a:prstGeom>
            <a:gradFill flip="none" rotWithShape="1">
              <a:gsLst>
                <a:gs pos="0">
                  <a:srgbClr val="CCFFCC"/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normalizeH="0" baseline="0">
                <a:ln>
                  <a:noFill/>
                </a:ln>
                <a:solidFill>
                  <a:srgbClr val="2D2525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5483" y="297720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1980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0139" y="297720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7811" y="297720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FEFCF"/>
                </a:solidFill>
              </a:rPr>
              <a:t>1990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77617" y="1897087"/>
            <a:ext cx="5488706" cy="3836169"/>
            <a:chOff x="2277617" y="1897087"/>
            <a:chExt cx="5488706" cy="3836169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 flipV="1">
              <a:off x="4419853" y="3400871"/>
              <a:ext cx="0" cy="20882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1" name="Group 30"/>
            <p:cNvGrpSpPr/>
            <p:nvPr/>
          </p:nvGrpSpPr>
          <p:grpSpPr>
            <a:xfrm>
              <a:off x="3843789" y="1897087"/>
              <a:ext cx="3237492" cy="655838"/>
              <a:chOff x="3854788" y="2132856"/>
              <a:chExt cx="3237492" cy="65583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644008" y="2132856"/>
                <a:ext cx="24482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/>
                  <a:t>1991: Wong, stability analysis of US-DPC </a:t>
                </a:r>
                <a:r>
                  <a:rPr lang="en-US" sz="1400">
                    <a:solidFill>
                      <a:srgbClr val="0000FF"/>
                    </a:solidFill>
                  </a:rPr>
                  <a:t>CICC</a:t>
                </a:r>
                <a:r>
                  <a:rPr lang="en-US" sz="1400"/>
                  <a:t> [Won-1991]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30" name="Picture 29" descr="Screen Shot 2013-07-11 at 4.39.18 P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56"/>
              <a:stretch/>
            </p:blipFill>
            <p:spPr>
              <a:xfrm rot="120000">
                <a:off x="3854788" y="2224775"/>
                <a:ext cx="876136" cy="563919"/>
              </a:xfrm>
              <a:prstGeom prst="rect">
                <a:avLst/>
              </a:prstGeom>
            </p:spPr>
          </p:pic>
        </p:grpSp>
        <p:cxnSp>
          <p:nvCxnSpPr>
            <p:cNvPr id="44" name="Straight Arrow Connector 43"/>
            <p:cNvCxnSpPr/>
            <p:nvPr/>
          </p:nvCxnSpPr>
          <p:spPr bwMode="auto">
            <a:xfrm>
              <a:off x="4131821" y="2761183"/>
              <a:ext cx="8384" cy="296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52" name="Group 51"/>
            <p:cNvGrpSpPr/>
            <p:nvPr/>
          </p:nvGrpSpPr>
          <p:grpSpPr>
            <a:xfrm>
              <a:off x="3915797" y="3697287"/>
              <a:ext cx="2736304" cy="579234"/>
              <a:chOff x="971600" y="4941168"/>
              <a:chExt cx="2736304" cy="579234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521693" y="4941168"/>
                <a:ext cx="2186211" cy="523220"/>
              </a:xfrm>
              <a:prstGeom prst="rect">
                <a:avLst/>
              </a:prstGeom>
              <a:solidFill>
                <a:srgbClr val="FFFFFF">
                  <a:alpha val="6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/>
                  <a:t>1991: Dual stability simulations [Kam-1991]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51" name="Picture 50" descr="Screen Shot 2013-07-11 at 4.48.1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600" y="4941168"/>
                <a:ext cx="581569" cy="579234"/>
              </a:xfrm>
              <a:prstGeom prst="rect">
                <a:avLst/>
              </a:prstGeom>
            </p:spPr>
          </p:pic>
        </p:grpSp>
        <p:cxnSp>
          <p:nvCxnSpPr>
            <p:cNvPr id="53" name="Straight Arrow Connector 52"/>
            <p:cNvCxnSpPr/>
            <p:nvPr/>
          </p:nvCxnSpPr>
          <p:spPr bwMode="auto">
            <a:xfrm flipV="1">
              <a:off x="4131821" y="3400871"/>
              <a:ext cx="8384" cy="296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61" name="Group 60"/>
            <p:cNvGrpSpPr/>
            <p:nvPr/>
          </p:nvGrpSpPr>
          <p:grpSpPr>
            <a:xfrm>
              <a:off x="2277617" y="4785627"/>
              <a:ext cx="3014463" cy="567844"/>
              <a:chOff x="2195736" y="4680520"/>
              <a:chExt cx="3014463" cy="56784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2195736" y="4725144"/>
                <a:ext cx="2546251" cy="523220"/>
              </a:xfrm>
              <a:prstGeom prst="rect">
                <a:avLst/>
              </a:prstGeom>
              <a:solidFill>
                <a:srgbClr val="FFFFFF">
                  <a:alpha val="68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lvl="1" algn="r"/>
                <a:r>
                  <a:rPr lang="en-US" sz="1400"/>
                  <a:t>1994: Martinez studies CICC with central channel [Mar-1994]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60" name="Picture 59" descr="Screen Shot 2013-07-11 at 4.55.45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4680520"/>
                <a:ext cx="566191" cy="548680"/>
              </a:xfrm>
              <a:prstGeom prst="rect">
                <a:avLst/>
              </a:prstGeom>
            </p:spPr>
          </p:pic>
        </p:grpSp>
        <p:grpSp>
          <p:nvGrpSpPr>
            <p:cNvPr id="67" name="Group 66"/>
            <p:cNvGrpSpPr/>
            <p:nvPr/>
          </p:nvGrpSpPr>
          <p:grpSpPr>
            <a:xfrm>
              <a:off x="4788024" y="2329135"/>
              <a:ext cx="2978299" cy="531440"/>
              <a:chOff x="2195736" y="5489848"/>
              <a:chExt cx="2978299" cy="531440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843808" y="5489848"/>
                <a:ext cx="23302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/>
                  <a:t>1994: Shajii’s quench theory and </a:t>
                </a:r>
                <a:r>
                  <a:rPr lang="en-US" sz="1400">
                    <a:solidFill>
                      <a:srgbClr val="0000FF"/>
                    </a:solidFill>
                  </a:rPr>
                  <a:t>QUENCHER </a:t>
                </a:r>
                <a:r>
                  <a:rPr lang="en-US" sz="1400"/>
                  <a:t>[Sha-1994]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66" name="Picture 65" descr="Screen Shot 2013-07-11 at 4.58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5509618"/>
                <a:ext cx="703547" cy="511670"/>
              </a:xfrm>
              <a:prstGeom prst="rect">
                <a:avLst/>
              </a:prstGeom>
            </p:spPr>
          </p:pic>
        </p:grpSp>
        <p:cxnSp>
          <p:nvCxnSpPr>
            <p:cNvPr id="69" name="Straight Arrow Connector 68"/>
            <p:cNvCxnSpPr/>
            <p:nvPr/>
          </p:nvCxnSpPr>
          <p:spPr bwMode="auto">
            <a:xfrm>
              <a:off x="4995917" y="2761183"/>
              <a:ext cx="8384" cy="296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0" name="TextBox 69"/>
            <p:cNvSpPr txBox="1"/>
            <p:nvPr/>
          </p:nvSpPr>
          <p:spPr>
            <a:xfrm>
              <a:off x="2979693" y="5425479"/>
              <a:ext cx="2119415" cy="307777"/>
            </a:xfrm>
            <a:prstGeom prst="rect">
              <a:avLst/>
            </a:prstGeom>
            <a:solidFill>
              <a:srgbClr val="FFFFFF">
                <a:alpha val="68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1992: </a:t>
              </a:r>
              <a:r>
                <a:rPr lang="en-US" sz="1400">
                  <a:solidFill>
                    <a:srgbClr val="0000FF"/>
                  </a:solidFill>
                </a:rPr>
                <a:t>Saruman</a:t>
              </a:r>
              <a:r>
                <a:rPr lang="en-US" sz="1400"/>
                <a:t> [Bot-1992]</a:t>
              </a:r>
              <a:endParaRPr lang="en-US" sz="140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3389" y="960983"/>
            <a:ext cx="6480719" cy="4411652"/>
            <a:chOff x="243389" y="960983"/>
            <a:chExt cx="6480719" cy="4411652"/>
          </a:xfrm>
        </p:grpSpPr>
        <p:cxnSp>
          <p:nvCxnSpPr>
            <p:cNvPr id="90" name="Straight Arrow Connector 89"/>
            <p:cNvCxnSpPr/>
            <p:nvPr/>
          </p:nvCxnSpPr>
          <p:spPr bwMode="auto">
            <a:xfrm flipV="1">
              <a:off x="1459141" y="3409255"/>
              <a:ext cx="8384" cy="3945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/>
            <p:nvPr/>
          </p:nvCxnSpPr>
          <p:spPr bwMode="auto">
            <a:xfrm flipV="1">
              <a:off x="531421" y="3445446"/>
              <a:ext cx="0" cy="147597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819453" y="3428894"/>
              <a:ext cx="0" cy="91646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1467525" y="1781874"/>
              <a:ext cx="0" cy="12673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5" name="Group 24"/>
            <p:cNvGrpSpPr/>
            <p:nvPr/>
          </p:nvGrpSpPr>
          <p:grpSpPr>
            <a:xfrm>
              <a:off x="395536" y="960983"/>
              <a:ext cx="6328572" cy="688914"/>
              <a:chOff x="107504" y="1085835"/>
              <a:chExt cx="6328572" cy="68891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259631" y="1085835"/>
                <a:ext cx="51764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/>
                  <a:t>1983: Marinucci [Mar-1983], in collaboration with Hilal [Mar-1979], develops models for stability </a:t>
                </a:r>
                <a:r>
                  <a:rPr lang="en-US" sz="1400">
                    <a:solidFill>
                      <a:srgbClr val="0000FF"/>
                    </a:solidFill>
                  </a:rPr>
                  <a:t>(FOCS</a:t>
                </a:r>
                <a:r>
                  <a:rPr lang="en-US" sz="1400"/>
                  <a:t>) and quench </a:t>
                </a:r>
                <a:r>
                  <a:rPr lang="en-US" sz="1400">
                    <a:solidFill>
                      <a:srgbClr val="0000FF"/>
                    </a:solidFill>
                  </a:rPr>
                  <a:t>(QUBIG)</a:t>
                </a:r>
              </a:p>
            </p:txBody>
          </p:sp>
          <p:pic>
            <p:nvPicPr>
              <p:cNvPr id="23" name="Picture 22" descr="Screen Shot 2013-07-11 at 4.31.11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085835"/>
                <a:ext cx="1225472" cy="688914"/>
              </a:xfrm>
              <a:prstGeom prst="rect">
                <a:avLst/>
              </a:prstGeom>
            </p:spPr>
          </p:pic>
        </p:grpSp>
        <p:sp>
          <p:nvSpPr>
            <p:cNvPr id="89" name="TextBox 88"/>
            <p:cNvSpPr txBox="1"/>
            <p:nvPr/>
          </p:nvSpPr>
          <p:spPr>
            <a:xfrm>
              <a:off x="387405" y="3750131"/>
              <a:ext cx="1296143" cy="523220"/>
            </a:xfrm>
            <a:prstGeom prst="rect">
              <a:avLst/>
            </a:prstGeom>
            <a:solidFill>
              <a:srgbClr val="FFFFFF">
                <a:alpha val="68000"/>
              </a:srgb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/>
                <a:t>1983: </a:t>
              </a:r>
              <a:r>
                <a:rPr lang="en-US" sz="1400">
                  <a:solidFill>
                    <a:srgbClr val="0000FF"/>
                  </a:solidFill>
                </a:rPr>
                <a:t>LONSA </a:t>
              </a:r>
              <a:r>
                <a:rPr lang="en-US" sz="1400"/>
                <a:t>[Jun-1983]</a:t>
              </a:r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43389" y="4849415"/>
              <a:ext cx="1440160" cy="523220"/>
            </a:xfrm>
            <a:prstGeom prst="rect">
              <a:avLst/>
            </a:prstGeom>
            <a:solidFill>
              <a:srgbClr val="FFFFFF">
                <a:alpha val="71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1979: </a:t>
              </a:r>
              <a:r>
                <a:rPr lang="en-US" sz="1400">
                  <a:solidFill>
                    <a:srgbClr val="0000FF"/>
                  </a:solidFill>
                </a:rPr>
                <a:t>YAQHEL </a:t>
              </a:r>
              <a:r>
                <a:rPr lang="en-US" sz="1400"/>
                <a:t>[Ben-1979]</a:t>
              </a:r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31421" y="4345359"/>
              <a:ext cx="108012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[Arp-1980]</a:t>
              </a:r>
              <a:endParaRPr lang="en-US" sz="140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07885" y="3400870"/>
            <a:ext cx="2952328" cy="3340498"/>
            <a:chOff x="4707885" y="3400870"/>
            <a:chExt cx="2952328" cy="3340498"/>
          </a:xfrm>
        </p:grpSpPr>
        <p:cxnSp>
          <p:nvCxnSpPr>
            <p:cNvPr id="76" name="Straight Arrow Connector 75"/>
            <p:cNvCxnSpPr/>
            <p:nvPr/>
          </p:nvCxnSpPr>
          <p:spPr bwMode="auto">
            <a:xfrm flipV="1">
              <a:off x="6724109" y="3400871"/>
              <a:ext cx="1342" cy="30959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" name="Straight Arrow Connector 95"/>
            <p:cNvCxnSpPr/>
            <p:nvPr/>
          </p:nvCxnSpPr>
          <p:spPr bwMode="auto">
            <a:xfrm flipV="1">
              <a:off x="5211941" y="3400871"/>
              <a:ext cx="0" cy="20882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4923909" y="3400870"/>
              <a:ext cx="0" cy="273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Straight Arrow Connector 87"/>
            <p:cNvCxnSpPr/>
            <p:nvPr/>
          </p:nvCxnSpPr>
          <p:spPr bwMode="auto">
            <a:xfrm flipV="1">
              <a:off x="6868125" y="3400871"/>
              <a:ext cx="0" cy="273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V="1">
              <a:off x="5491589" y="3400871"/>
              <a:ext cx="8384" cy="8457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" name="Straight Arrow Connector 61"/>
            <p:cNvCxnSpPr/>
            <p:nvPr/>
          </p:nvCxnSpPr>
          <p:spPr bwMode="auto">
            <a:xfrm flipV="1">
              <a:off x="5004048" y="3400871"/>
              <a:ext cx="0" cy="13417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74"/>
            <p:cNvCxnSpPr/>
            <p:nvPr/>
          </p:nvCxnSpPr>
          <p:spPr bwMode="auto">
            <a:xfrm flipV="1">
              <a:off x="5571981" y="3400871"/>
              <a:ext cx="0" cy="24482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" name="TextBox 70"/>
            <p:cNvSpPr txBox="1"/>
            <p:nvPr/>
          </p:nvSpPr>
          <p:spPr>
            <a:xfrm>
              <a:off x="5096704" y="5765774"/>
              <a:ext cx="2059453" cy="307777"/>
            </a:xfrm>
            <a:prstGeom prst="rect">
              <a:avLst/>
            </a:prstGeom>
            <a:solidFill>
              <a:srgbClr val="FFFFFF">
                <a:alpha val="68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1996: </a:t>
              </a:r>
              <a:r>
                <a:rPr lang="en-US" sz="1400">
                  <a:solidFill>
                    <a:srgbClr val="0000FF"/>
                  </a:solidFill>
                </a:rPr>
                <a:t>Gandalf </a:t>
              </a:r>
              <a:r>
                <a:rPr lang="en-US" sz="1400"/>
                <a:t>[Bot-1996]</a:t>
              </a:r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13321" y="6433591"/>
              <a:ext cx="194689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2000: </a:t>
              </a:r>
              <a:r>
                <a:rPr lang="en-US" sz="1400">
                  <a:solidFill>
                    <a:srgbClr val="0000FF"/>
                  </a:solidFill>
                </a:rPr>
                <a:t>THEA </a:t>
              </a:r>
              <a:r>
                <a:rPr lang="en-US" sz="1400"/>
                <a:t>[Bot-2000]</a:t>
              </a:r>
              <a:endParaRPr lang="en-US" sz="1400">
                <a:solidFill>
                  <a:srgbClr val="0000FF"/>
                </a:solidFill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5427965" y="4273351"/>
              <a:ext cx="2194342" cy="954107"/>
              <a:chOff x="5292080" y="4365104"/>
              <a:chExt cx="2194342" cy="95410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652120" y="4365104"/>
                <a:ext cx="1834302" cy="954107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1996: Koizumi develops quasi-2-D model </a:t>
                </a:r>
                <a:r>
                  <a:rPr lang="en-US" sz="1400">
                    <a:solidFill>
                      <a:srgbClr val="0000FF"/>
                    </a:solidFill>
                  </a:rPr>
                  <a:t>(POCHI/POCHI2)</a:t>
                </a:r>
                <a:r>
                  <a:rPr lang="en-US" sz="1400"/>
                  <a:t>[Koi-1996]</a:t>
                </a:r>
              </a:p>
            </p:txBody>
          </p:sp>
          <p:pic>
            <p:nvPicPr>
              <p:cNvPr id="82" name="Picture 81" descr="Screen Shot 2013-07-11 at 5.21.38 PM.pn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088448" y="4568736"/>
                <a:ext cx="899592" cy="492327"/>
              </a:xfrm>
              <a:prstGeom prst="rect">
                <a:avLst/>
              </a:prstGeom>
            </p:spPr>
          </p:pic>
        </p:grpSp>
        <p:sp>
          <p:nvSpPr>
            <p:cNvPr id="86" name="TextBox 85"/>
            <p:cNvSpPr txBox="1"/>
            <p:nvPr/>
          </p:nvSpPr>
          <p:spPr>
            <a:xfrm>
              <a:off x="4707885" y="6073551"/>
              <a:ext cx="2663898" cy="307777"/>
            </a:xfrm>
            <a:prstGeom prst="rect">
              <a:avLst/>
            </a:prstGeom>
            <a:solidFill>
              <a:srgbClr val="FFFFFF">
                <a:alpha val="68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1994…2000: </a:t>
              </a:r>
              <a:r>
                <a:rPr lang="en-US" sz="1400">
                  <a:solidFill>
                    <a:srgbClr val="0000FF"/>
                  </a:solidFill>
                </a:rPr>
                <a:t>Vincenta </a:t>
              </a:r>
              <a:r>
                <a:rPr lang="en-US" sz="1400"/>
                <a:t>[Sha-xxxx]</a:t>
              </a:r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23909" y="5425479"/>
              <a:ext cx="2318676" cy="307777"/>
            </a:xfrm>
            <a:prstGeom prst="rect">
              <a:avLst/>
            </a:prstGeom>
            <a:solidFill>
              <a:srgbClr val="FFFFFF">
                <a:alpha val="68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1995: </a:t>
              </a:r>
              <a:r>
                <a:rPr lang="en-US" sz="1400">
                  <a:solidFill>
                    <a:srgbClr val="0000FF"/>
                  </a:solidFill>
                </a:rPr>
                <a:t>Mythrandir </a:t>
              </a:r>
              <a:r>
                <a:rPr lang="en-US" sz="1400"/>
                <a:t>[Zan-1995]</a:t>
              </a:r>
              <a:endParaRPr lang="en-US" sz="140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91461" y="1465039"/>
            <a:ext cx="5382760" cy="5013176"/>
            <a:chOff x="891461" y="1465039"/>
            <a:chExt cx="5382760" cy="5013176"/>
          </a:xfrm>
        </p:grpSpPr>
        <p:cxnSp>
          <p:nvCxnSpPr>
            <p:cNvPr id="81" name="Straight Arrow Connector 80"/>
            <p:cNvCxnSpPr/>
            <p:nvPr/>
          </p:nvCxnSpPr>
          <p:spPr bwMode="auto">
            <a:xfrm flipV="1">
              <a:off x="3493622" y="3409255"/>
              <a:ext cx="0" cy="244827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3411741" y="3409255"/>
              <a:ext cx="8384" cy="3945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2907685" y="2329135"/>
              <a:ext cx="0" cy="7200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4" name="Group 23"/>
            <p:cNvGrpSpPr/>
            <p:nvPr/>
          </p:nvGrpSpPr>
          <p:grpSpPr>
            <a:xfrm>
              <a:off x="2547645" y="1465039"/>
              <a:ext cx="3024336" cy="646981"/>
              <a:chOff x="2123728" y="1988840"/>
              <a:chExt cx="3024336" cy="64698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771800" y="1988840"/>
                <a:ext cx="23762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/>
                  <a:t>1987: Agatsuma, using a clone of Arp’s code [Aga-1987]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21" name="Picture 20" descr="Screen Shot 2013-07-11 at 3.52.13 P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728" y="2060848"/>
                <a:ext cx="720080" cy="574973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619672" y="4129335"/>
              <a:ext cx="4654549" cy="682799"/>
              <a:chOff x="1717651" y="3861050"/>
              <a:chExt cx="4654549" cy="68279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411760" y="3948621"/>
                <a:ext cx="3960440" cy="523220"/>
              </a:xfrm>
              <a:prstGeom prst="rect">
                <a:avLst/>
              </a:prstGeom>
              <a:solidFill>
                <a:srgbClr val="FFFFFF">
                  <a:alpha val="68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/>
                  <a:t>1985: Quench propagation simulations by Cornelissen [Cor-1985], identify THQB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22" name="Picture 21" descr="Screen Shot 2013-07-11 at 4.30.15 P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651" y="3861050"/>
                <a:ext cx="766117" cy="682799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934747" y="2080012"/>
              <a:ext cx="2837034" cy="523220"/>
              <a:chOff x="3477363" y="4869160"/>
              <a:chExt cx="2837034" cy="52322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477363" y="4869160"/>
                <a:ext cx="2390781" cy="523220"/>
              </a:xfrm>
              <a:prstGeom prst="rect">
                <a:avLst/>
              </a:prstGeom>
              <a:solidFill>
                <a:srgbClr val="FFFFFF">
                  <a:alpha val="7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lvl="1" algn="r"/>
                <a:r>
                  <a:rPr lang="en-US" sz="1400"/>
                  <a:t>1989: Sekiya develops fast quench model [Sek-1989]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  <p:pic>
            <p:nvPicPr>
              <p:cNvPr id="36" name="Picture 35" descr="Screen Shot 2013-07-11 at 4.32.22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136" y="4869160"/>
                <a:ext cx="518261" cy="476672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 bwMode="auto">
            <a:xfrm>
              <a:off x="3475365" y="2557809"/>
              <a:ext cx="8384" cy="4773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2187605" y="3409255"/>
              <a:ext cx="0" cy="91646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6" name="TextBox 45"/>
            <p:cNvSpPr txBox="1"/>
            <p:nvPr/>
          </p:nvSpPr>
          <p:spPr>
            <a:xfrm>
              <a:off x="2710087" y="3769295"/>
              <a:ext cx="989686" cy="307777"/>
            </a:xfrm>
            <a:prstGeom prst="rect">
              <a:avLst/>
            </a:prstGeom>
            <a:solidFill>
              <a:srgbClr val="FFFFFF">
                <a:alpha val="68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[Tad-1989]</a:t>
              </a: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891461" y="5857527"/>
              <a:ext cx="3222998" cy="620688"/>
              <a:chOff x="827584" y="5949280"/>
              <a:chExt cx="3222998" cy="620688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27584" y="6002124"/>
                <a:ext cx="24121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r"/>
                <a:r>
                  <a:rPr lang="en-US" sz="1400"/>
                  <a:t>1989: Luongo simulates THQB </a:t>
                </a:r>
                <a:r>
                  <a:rPr lang="en-US" sz="1400">
                    <a:solidFill>
                      <a:srgbClr val="0000FF"/>
                    </a:solidFill>
                  </a:rPr>
                  <a:t>HEDUMP</a:t>
                </a:r>
                <a:r>
                  <a:rPr lang="en-US" sz="1400"/>
                  <a:t> [Luo-1989]</a:t>
                </a:r>
              </a:p>
            </p:txBody>
          </p:sp>
          <p:pic>
            <p:nvPicPr>
              <p:cNvPr id="102" name="Picture 101" descr="Screen Shot 2013-07-12 at 5.25.28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1840" y="5949280"/>
                <a:ext cx="918742" cy="620688"/>
              </a:xfrm>
              <a:prstGeom prst="rect">
                <a:avLst/>
              </a:prstGeom>
            </p:spPr>
          </p:pic>
        </p:grpSp>
      </p:grpSp>
      <p:sp>
        <p:nvSpPr>
          <p:cNvPr id="104" name="TextBox 103"/>
          <p:cNvSpPr txBox="1"/>
          <p:nvPr/>
        </p:nvSpPr>
        <p:spPr>
          <a:xfrm>
            <a:off x="853555" y="3090446"/>
            <a:ext cx="1260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rgbClr val="FF6600"/>
                </a:solidFill>
                <a:latin typeface="Arial"/>
                <a:cs typeface="Arial"/>
              </a:rPr>
              <a:t>understand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335231" y="3090446"/>
            <a:ext cx="6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code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879788" y="3090446"/>
            <a:ext cx="1374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>
                <a:solidFill>
                  <a:srgbClr val="FFFFFF"/>
                </a:solidFill>
                <a:latin typeface="Arial"/>
                <a:cs typeface="Arial"/>
              </a:rPr>
              <a:t>add features</a:t>
            </a:r>
          </a:p>
        </p:txBody>
      </p:sp>
    </p:spTree>
    <p:extLst>
      <p:ext uri="{BB962C8B-B14F-4D97-AF65-F5344CB8AC3E}">
        <p14:creationId xmlns:p14="http://schemas.microsoft.com/office/powerpoint/2010/main" val="361246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conserve or not to conserve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6336704" cy="5688632"/>
          </a:xfrm>
        </p:spPr>
        <p:txBody>
          <a:bodyPr/>
          <a:lstStyle/>
          <a:p>
            <a:r>
              <a:rPr lang="en-US" sz="2400"/>
              <a:t>The use of conservative form equations is (nearly) a religious dogma in CFD </a:t>
            </a:r>
            <a:r>
              <a:rPr lang="en-US" sz="1800"/>
              <a:t>(mandatory </a:t>
            </a:r>
          </a:p>
          <a:p>
            <a:pPr marL="0" indent="0">
              <a:buNone/>
            </a:pPr>
            <a:r>
              <a:rPr lang="en-US" sz="1800"/>
              <a:t>      for high-speed flow, shock propagation,…</a:t>
            </a:r>
            <a:r>
              <a:rPr lang="en-US" sz="2400"/>
              <a:t>)</a:t>
            </a:r>
            <a:endParaRPr lang="en-US" sz="2400">
              <a:latin typeface="Apple Chancery"/>
              <a:cs typeface="Apple Chancery"/>
            </a:endParaRP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Down-side: conservative variables are not convenient for coupled multi-physics problems</a:t>
            </a:r>
          </a:p>
          <a:p>
            <a:pPr lvl="1"/>
            <a:r>
              <a:rPr lang="en-US" sz="2000"/>
              <a:t>Low-Mach flows are driven by </a:t>
            </a:r>
            <a:r>
              <a:rPr lang="en-US" sz="2000" b="1">
                <a:solidFill>
                  <a:srgbClr val="FF0000"/>
                </a:solidFill>
              </a:rPr>
              <a:t>pressure</a:t>
            </a:r>
            <a:r>
              <a:rPr lang="en-US" sz="2000"/>
              <a:t>, and they exhibit no shocks</a:t>
            </a:r>
          </a:p>
          <a:p>
            <a:pPr lvl="1"/>
            <a:r>
              <a:rPr lang="en-US" sz="2000"/>
              <a:t>The exchange of heat between “coolant” and “cooled” is governed by </a:t>
            </a:r>
            <a:r>
              <a:rPr lang="en-US" sz="2000" b="1">
                <a:solidFill>
                  <a:srgbClr val="FF0000"/>
                </a:solidFill>
              </a:rPr>
              <a:t>temperature difference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92080" y="980728"/>
            <a:ext cx="3096344" cy="3528392"/>
            <a:chOff x="611560" y="1772816"/>
            <a:chExt cx="3096344" cy="3528392"/>
          </a:xfrm>
          <a:scene3d>
            <a:camera prst="perspectiveFront" fov="7200000">
              <a:rot lat="21420241" lon="1791833" rev="312051"/>
            </a:camera>
            <a:lightRig rig="threePt" dir="t"/>
          </a:scene3d>
        </p:grpSpPr>
        <p:grpSp>
          <p:nvGrpSpPr>
            <p:cNvPr id="7" name="Group 6"/>
            <p:cNvGrpSpPr/>
            <p:nvPr/>
          </p:nvGrpSpPr>
          <p:grpSpPr>
            <a:xfrm>
              <a:off x="611560" y="1772816"/>
              <a:ext cx="3096344" cy="3528392"/>
              <a:chOff x="827584" y="1421242"/>
              <a:chExt cx="3456384" cy="4456030"/>
            </a:xfrm>
            <a:effectLst>
              <a:outerShdw blurRad="69850" dist="203200" dir="2700000" sx="103000" sy="103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5" name="Pie 4"/>
              <p:cNvSpPr/>
              <p:nvPr/>
            </p:nvSpPr>
            <p:spPr bwMode="auto">
              <a:xfrm>
                <a:off x="827584" y="1421242"/>
                <a:ext cx="3456000" cy="3456383"/>
              </a:xfrm>
              <a:prstGeom prst="pie">
                <a:avLst>
                  <a:gd name="adj1" fmla="val 10793327"/>
                  <a:gd name="adj2" fmla="val 21597049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300" b="0" i="0" u="none" strike="noStrike" cap="none" normalizeH="0" baseline="0">
                  <a:ln>
                    <a:noFill/>
                  </a:ln>
                  <a:solidFill>
                    <a:srgbClr val="2D252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827584" y="3140968"/>
                <a:ext cx="3456384" cy="273630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300" b="0" i="0" u="none" strike="noStrike" cap="none" normalizeH="0" baseline="0">
                  <a:ln>
                    <a:noFill/>
                  </a:ln>
                  <a:solidFill>
                    <a:srgbClr val="2D2525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55576" y="2132856"/>
              <a:ext cx="2952328" cy="3046988"/>
            </a:xfrm>
            <a:prstGeom prst="rect">
              <a:avLst/>
            </a:prstGeom>
            <a:sp3d>
              <a:bevelT prst="relaxedInset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latin typeface="Chalkduster"/>
                  <a:cs typeface="Chalkduster"/>
                </a:rPr>
                <a:t>Thou shalt preserve all physically conserved quantities through your numerical scheme</a:t>
              </a:r>
              <a:endParaRPr lang="en-US"/>
            </a:p>
          </p:txBody>
        </p:sp>
      </p:grpSp>
      <p:pic>
        <p:nvPicPr>
          <p:cNvPr id="13" name="Picture 12" descr="Screen Shot 2013-07-11 at 2.18.38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4968552" cy="18910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6218148"/>
            <a:ext cx="7560840" cy="523220"/>
          </a:xfrm>
          <a:prstGeom prst="rect">
            <a:avLst/>
          </a:prstGeom>
          <a:noFill/>
          <a:ln>
            <a:solidFill>
              <a:srgbClr val="660066"/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60066"/>
                </a:solidFill>
              </a:rPr>
              <a:t>No need to conserve !</a:t>
            </a:r>
          </a:p>
        </p:txBody>
      </p:sp>
    </p:spTree>
    <p:extLst>
      <p:ext uri="{BB962C8B-B14F-4D97-AF65-F5344CB8AC3E}">
        <p14:creationId xmlns:p14="http://schemas.microsoft.com/office/powerpoint/2010/main" val="1985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apanese Waves">
  <a:themeElements>
    <a:clrScheme name="Japanese Waves 2">
      <a:dk1>
        <a:srgbClr val="2D2525"/>
      </a:dk1>
      <a:lt1>
        <a:srgbClr val="A7B4B7"/>
      </a:lt1>
      <a:dk2>
        <a:srgbClr val="061C62"/>
      </a:dk2>
      <a:lt2>
        <a:srgbClr val="484719"/>
      </a:lt2>
      <a:accent1>
        <a:srgbClr val="D8D688"/>
      </a:accent1>
      <a:accent2>
        <a:srgbClr val="5C6D90"/>
      </a:accent2>
      <a:accent3>
        <a:srgbClr val="D0D6D8"/>
      </a:accent3>
      <a:accent4>
        <a:srgbClr val="251E1E"/>
      </a:accent4>
      <a:accent5>
        <a:srgbClr val="E9E8C3"/>
      </a:accent5>
      <a:accent6>
        <a:srgbClr val="536282"/>
      </a:accent6>
      <a:hlink>
        <a:srgbClr val="365D96"/>
      </a:hlink>
      <a:folHlink>
        <a:srgbClr val="586840"/>
      </a:folHlink>
    </a:clrScheme>
    <a:fontScheme name="Japanese Wave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2D2525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2D2525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Japanese Waves 1">
        <a:dk1>
          <a:srgbClr val="000000"/>
        </a:dk1>
        <a:lt1>
          <a:srgbClr val="DDDDDD"/>
        </a:lt1>
        <a:dk2>
          <a:srgbClr val="20326C"/>
        </a:dk2>
        <a:lt2>
          <a:srgbClr val="E3E2AA"/>
        </a:lt2>
        <a:accent1>
          <a:srgbClr val="B3A53D"/>
        </a:accent1>
        <a:accent2>
          <a:srgbClr val="4273B9"/>
        </a:accent2>
        <a:accent3>
          <a:srgbClr val="ABADBA"/>
        </a:accent3>
        <a:accent4>
          <a:srgbClr val="BDBDBD"/>
        </a:accent4>
        <a:accent5>
          <a:srgbClr val="D6CFAF"/>
        </a:accent5>
        <a:accent6>
          <a:srgbClr val="3B68A7"/>
        </a:accent6>
        <a:hlink>
          <a:srgbClr val="5B6C8D"/>
        </a:hlink>
        <a:folHlink>
          <a:srgbClr val="5880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panese Waves 2">
        <a:dk1>
          <a:srgbClr val="2D2525"/>
        </a:dk1>
        <a:lt1>
          <a:srgbClr val="A7B4B7"/>
        </a:lt1>
        <a:dk2>
          <a:srgbClr val="061C62"/>
        </a:dk2>
        <a:lt2>
          <a:srgbClr val="484719"/>
        </a:lt2>
        <a:accent1>
          <a:srgbClr val="D8D688"/>
        </a:accent1>
        <a:accent2>
          <a:srgbClr val="5C6D90"/>
        </a:accent2>
        <a:accent3>
          <a:srgbClr val="D0D6D8"/>
        </a:accent3>
        <a:accent4>
          <a:srgbClr val="251E1E"/>
        </a:accent4>
        <a:accent5>
          <a:srgbClr val="E9E8C3"/>
        </a:accent5>
        <a:accent6>
          <a:srgbClr val="536282"/>
        </a:accent6>
        <a:hlink>
          <a:srgbClr val="365D96"/>
        </a:hlink>
        <a:folHlink>
          <a:srgbClr val="5868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panese Waves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808080"/>
        </a:accent1>
        <a:accent2>
          <a:srgbClr val="292929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42424"/>
        </a:accent6>
        <a:hlink>
          <a:srgbClr val="4D4D4D"/>
        </a:hlink>
        <a:folHlink>
          <a:srgbClr val="8D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Mars:Applications:Microsoft Office X:Templates:Presentations:Designs:Japanese Waves</Template>
  <TotalTime>13001</TotalTime>
  <Words>4010</Words>
  <Application>Microsoft Macintosh PowerPoint</Application>
  <PresentationFormat>On-screen Show (4:3)</PresentationFormat>
  <Paragraphs>518</Paragraphs>
  <Slides>51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Japanese Waves</vt:lpstr>
      <vt:lpstr>Thermal, hydraulic and electromagnetic modeling  of superconducting magnet systems </vt:lpstr>
      <vt:lpstr>The (coupled) physics domains</vt:lpstr>
      <vt:lpstr>How to attack the problem ?</vt:lpstr>
      <vt:lpstr>The (coupled) physics domains</vt:lpstr>
      <vt:lpstr>Cable LEGO</vt:lpstr>
      <vt:lpstr>Cable models – CICC’s</vt:lpstr>
      <vt:lpstr>A bit of pre-history: 1970-1980</vt:lpstr>
      <vt:lpstr>Flourishing of models: 1980-2000</vt:lpstr>
      <vt:lpstr>To conserve or not to conserve ?</vt:lpstr>
      <vt:lpstr>Seminal work of V. Arp</vt:lpstr>
      <vt:lpstr>CFL condition</vt:lpstr>
      <vt:lpstr>Current distribution models</vt:lpstr>
      <vt:lpstr>Network models</vt:lpstr>
      <vt:lpstr>Continuum models</vt:lpstr>
      <vt:lpstr>State-of-the-art in cable models</vt:lpstr>
      <vt:lpstr>Cryogenic LEGO</vt:lpstr>
      <vt:lpstr>Cryogenic models</vt:lpstr>
      <vt:lpstr>Cryogenic models – features and issues</vt:lpstr>
      <vt:lpstr>Heat conduction LEGO</vt:lpstr>
      <vt:lpstr>Heat conduction models</vt:lpstr>
      <vt:lpstr>Stability of coupling</vt:lpstr>
      <vt:lpstr>Current and field LEGO</vt:lpstr>
      <vt:lpstr>Circuit models and magnetic fields</vt:lpstr>
      <vt:lpstr>Putting it all together</vt:lpstr>
      <vt:lpstr>MAGS [Mey-1993], [Pas-2003]</vt:lpstr>
      <vt:lpstr>MAGS description</vt:lpstr>
      <vt:lpstr>Saruman [Bot-1994]/Gandalf [Bot-1996]</vt:lpstr>
      <vt:lpstr>SARUMAN/GANDALF description</vt:lpstr>
      <vt:lpstr>VINCENTA/VENECIA [Ven-2013]</vt:lpstr>
      <vt:lpstr>VINCENTA/VENECIA description</vt:lpstr>
      <vt:lpstr>TEXTO [Nic-2010]</vt:lpstr>
      <vt:lpstr>TEXTO description</vt:lpstr>
      <vt:lpstr>4C [Sav-2010]</vt:lpstr>
      <vt:lpstr>4C description</vt:lpstr>
      <vt:lpstr>SuperMagnet [Bot-2007]</vt:lpstr>
      <vt:lpstr>SuperMagnet description</vt:lpstr>
      <vt:lpstr>Other (relevant) models</vt:lpstr>
      <vt:lpstr>Example: SM analysis of ITER coils</vt:lpstr>
      <vt:lpstr>HEATER model of TF</vt:lpstr>
      <vt:lpstr>HEATER model of TF</vt:lpstr>
      <vt:lpstr>FLOWER model for the TF</vt:lpstr>
      <vt:lpstr>TF temperatures</vt:lpstr>
      <vt:lpstr>TF electric field</vt:lpstr>
      <vt:lpstr>Comparison to other simulators</vt:lpstr>
      <vt:lpstr>Example: SM 11 T dipole quench</vt:lpstr>
      <vt:lpstr>Simulation</vt:lpstr>
      <vt:lpstr>Quench propagation and adaptivity</vt:lpstr>
      <vt:lpstr>Quench heaters and multiple fronts</vt:lpstr>
      <vt:lpstr>Summary results</vt:lpstr>
      <vt:lpstr>Summary</vt:lpstr>
      <vt:lpstr>References</vt:lpstr>
    </vt:vector>
  </TitlesOfParts>
  <Company>ž倀Ҹ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Pietroapolo</dc:creator>
  <cp:lastModifiedBy>Luca Bottura</cp:lastModifiedBy>
  <cp:revision>297</cp:revision>
  <cp:lastPrinted>2013-07-11T14:44:12Z</cp:lastPrinted>
  <dcterms:created xsi:type="dcterms:W3CDTF">2005-01-11T21:38:10Z</dcterms:created>
  <dcterms:modified xsi:type="dcterms:W3CDTF">2013-07-18T12:26:15Z</dcterms:modified>
</cp:coreProperties>
</file>